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96" r:id="rId4"/>
    <p:sldId id="299" r:id="rId5"/>
    <p:sldId id="317" r:id="rId6"/>
    <p:sldId id="298" r:id="rId7"/>
    <p:sldId id="316" r:id="rId8"/>
    <p:sldId id="289" r:id="rId9"/>
    <p:sldId id="290" r:id="rId10"/>
    <p:sldId id="291" r:id="rId11"/>
    <p:sldId id="295" r:id="rId12"/>
    <p:sldId id="280" r:id="rId13"/>
    <p:sldId id="276" r:id="rId14"/>
    <p:sldId id="277" r:id="rId15"/>
    <p:sldId id="293" r:id="rId16"/>
    <p:sldId id="286" r:id="rId17"/>
    <p:sldId id="288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8" r:id="rId33"/>
    <p:sldId id="319" r:id="rId34"/>
    <p:sldId id="314" r:id="rId3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30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B9EE4C-DAC4-4A3A-9EF4-405E7A7FD34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7F5255-27C1-416A-B932-99680AB984CC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Verdana" pitchFamily="34" charset="0"/>
            </a:rPr>
            <a:t>Ущерб (авария, взрыв, провал под лед, стихийные бедствия, противоправные действия третьих лиц) </a:t>
          </a:r>
        </a:p>
        <a:p>
          <a:endParaRPr lang="ru-RU" sz="2800" dirty="0">
            <a:solidFill>
              <a:schemeClr val="tx1"/>
            </a:solidFill>
          </a:endParaRPr>
        </a:p>
      </dgm:t>
    </dgm:pt>
    <dgm:pt modelId="{BDFFFF1A-D28D-4588-9401-1E280C350131}" type="parTrans" cxnId="{0C877889-1AF5-40CE-9F2D-AAA2142D93ED}">
      <dgm:prSet/>
      <dgm:spPr/>
      <dgm:t>
        <a:bodyPr/>
        <a:lstStyle/>
        <a:p>
          <a:endParaRPr lang="ru-RU"/>
        </a:p>
      </dgm:t>
    </dgm:pt>
    <dgm:pt modelId="{AEA2DB59-AEB4-47E9-AD62-B606571297A5}" type="sibTrans" cxnId="{0C877889-1AF5-40CE-9F2D-AAA2142D93ED}">
      <dgm:prSet/>
      <dgm:spPr/>
      <dgm:t>
        <a:bodyPr/>
        <a:lstStyle/>
        <a:p>
          <a:endParaRPr lang="ru-RU"/>
        </a:p>
      </dgm:t>
    </dgm:pt>
    <dgm:pt modelId="{9B0FAFAC-BE6F-4B1D-93DF-08A19285780C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Verdana" pitchFamily="34" charset="0"/>
            </a:rPr>
            <a:t>Пожар</a:t>
          </a:r>
          <a:endParaRPr lang="ru-RU" sz="2800" dirty="0">
            <a:solidFill>
              <a:schemeClr val="tx1"/>
            </a:solidFill>
            <a:latin typeface="Verdana" pitchFamily="34" charset="0"/>
          </a:endParaRPr>
        </a:p>
      </dgm:t>
    </dgm:pt>
    <dgm:pt modelId="{AE70A83D-BEAA-45A7-8607-3AEA238DABAA}" type="parTrans" cxnId="{5830D3E4-09F5-4C07-BD3D-063A90737190}">
      <dgm:prSet/>
      <dgm:spPr/>
      <dgm:t>
        <a:bodyPr/>
        <a:lstStyle/>
        <a:p>
          <a:endParaRPr lang="ru-RU"/>
        </a:p>
      </dgm:t>
    </dgm:pt>
    <dgm:pt modelId="{255DFB95-0F55-4EED-92B9-A37768EABB68}" type="sibTrans" cxnId="{5830D3E4-09F5-4C07-BD3D-063A90737190}">
      <dgm:prSet/>
      <dgm:spPr/>
      <dgm:t>
        <a:bodyPr/>
        <a:lstStyle/>
        <a:p>
          <a:endParaRPr lang="ru-RU"/>
        </a:p>
      </dgm:t>
    </dgm:pt>
    <dgm:pt modelId="{8C9719B6-E4C8-48A8-8E87-92C7BBD9AE7C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Verdana" pitchFamily="34" charset="0"/>
            </a:rPr>
            <a:t>Неисправность - </a:t>
          </a:r>
          <a:r>
            <a:rPr lang="ru-RU" sz="2800" baseline="0" dirty="0" smtClean="0">
              <a:solidFill>
                <a:schemeClr val="tx1"/>
              </a:solidFill>
              <a:latin typeface="Verdana" pitchFamily="34" charset="0"/>
            </a:rPr>
            <a:t>отказ в работе отдельных механизмов по вине завода изготовителя по истечении гарантийного строка</a:t>
          </a:r>
          <a:endParaRPr lang="ru-RU" sz="2800" dirty="0">
            <a:solidFill>
              <a:schemeClr val="tx1"/>
            </a:solidFill>
            <a:latin typeface="Verdana" pitchFamily="34" charset="0"/>
          </a:endParaRPr>
        </a:p>
      </dgm:t>
    </dgm:pt>
    <dgm:pt modelId="{19D4EB8D-050E-439D-A8D4-D64E55465BF1}" type="parTrans" cxnId="{90A6A5EA-9F1B-4AEE-BEC1-BB6890809D82}">
      <dgm:prSet/>
      <dgm:spPr/>
      <dgm:t>
        <a:bodyPr/>
        <a:lstStyle/>
        <a:p>
          <a:endParaRPr lang="ru-RU"/>
        </a:p>
      </dgm:t>
    </dgm:pt>
    <dgm:pt modelId="{FCBFAFF0-A78B-4A91-84AC-9D9BD4857521}" type="sibTrans" cxnId="{90A6A5EA-9F1B-4AEE-BEC1-BB6890809D82}">
      <dgm:prSet/>
      <dgm:spPr/>
      <dgm:t>
        <a:bodyPr/>
        <a:lstStyle/>
        <a:p>
          <a:endParaRPr lang="ru-RU"/>
        </a:p>
      </dgm:t>
    </dgm:pt>
    <dgm:pt modelId="{909CB817-1D3D-45D0-81C8-881353BD8C9E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</a:rPr>
            <a:t>Угон</a:t>
          </a:r>
        </a:p>
        <a:p>
          <a:endParaRPr lang="ru-RU" sz="500" dirty="0"/>
        </a:p>
      </dgm:t>
    </dgm:pt>
    <dgm:pt modelId="{6ECF1B57-794A-495D-A3A1-829F716F7BF8}" type="parTrans" cxnId="{85E680B2-7B5B-4CBB-A10D-DF4F251C7983}">
      <dgm:prSet/>
      <dgm:spPr/>
      <dgm:t>
        <a:bodyPr/>
        <a:lstStyle/>
        <a:p>
          <a:endParaRPr lang="ru-RU"/>
        </a:p>
      </dgm:t>
    </dgm:pt>
    <dgm:pt modelId="{A0E02816-930E-43F9-8748-7F35C83BFDDF}" type="sibTrans" cxnId="{85E680B2-7B5B-4CBB-A10D-DF4F251C7983}">
      <dgm:prSet/>
      <dgm:spPr/>
      <dgm:t>
        <a:bodyPr/>
        <a:lstStyle/>
        <a:p>
          <a:endParaRPr lang="ru-RU"/>
        </a:p>
      </dgm:t>
    </dgm:pt>
    <dgm:pt modelId="{A8B47EE6-DA5C-47C8-9411-3EA9BABFDF4C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Verdana" pitchFamily="34" charset="0"/>
            </a:rPr>
            <a:t>Помощь на дорогах- повреждение и отказ в работе отдельных транспортного средства</a:t>
          </a:r>
          <a:r>
            <a:rPr lang="ru-RU" sz="3200" dirty="0" smtClean="0">
              <a:latin typeface="Verdana" pitchFamily="34" charset="0"/>
            </a:rPr>
            <a:t>. </a:t>
          </a:r>
          <a:endParaRPr lang="ru-RU" sz="3200" dirty="0">
            <a:solidFill>
              <a:schemeClr val="tx1"/>
            </a:solidFill>
          </a:endParaRPr>
        </a:p>
      </dgm:t>
    </dgm:pt>
    <dgm:pt modelId="{13D16390-6469-4922-A5CE-3211415A0D01}" type="parTrans" cxnId="{272C223B-BA08-4A88-AF32-067031148270}">
      <dgm:prSet/>
      <dgm:spPr/>
      <dgm:t>
        <a:bodyPr/>
        <a:lstStyle/>
        <a:p>
          <a:endParaRPr lang="ru-RU"/>
        </a:p>
      </dgm:t>
    </dgm:pt>
    <dgm:pt modelId="{ECED8ADB-1254-4839-AD5B-F9364AE03B28}" type="sibTrans" cxnId="{272C223B-BA08-4A88-AF32-067031148270}">
      <dgm:prSet/>
      <dgm:spPr/>
      <dgm:t>
        <a:bodyPr/>
        <a:lstStyle/>
        <a:p>
          <a:endParaRPr lang="ru-RU"/>
        </a:p>
      </dgm:t>
    </dgm:pt>
    <dgm:pt modelId="{C54DAC7D-50A9-4AFB-8B3F-AF87969C0615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Verdana" pitchFamily="34" charset="0"/>
            </a:rPr>
            <a:t>Хищения- кражи, грабеж, разбой</a:t>
          </a:r>
          <a:endParaRPr lang="ru-RU" sz="2800" dirty="0">
            <a:solidFill>
              <a:schemeClr val="tx1"/>
            </a:solidFill>
            <a:latin typeface="Verdana" pitchFamily="34" charset="0"/>
          </a:endParaRPr>
        </a:p>
      </dgm:t>
    </dgm:pt>
    <dgm:pt modelId="{4655F99F-762B-4C8F-B182-8AF9B0D1EBCD}" type="parTrans" cxnId="{60957282-8967-4DFD-82B1-B8F8A8069E93}">
      <dgm:prSet/>
      <dgm:spPr/>
      <dgm:t>
        <a:bodyPr/>
        <a:lstStyle/>
        <a:p>
          <a:endParaRPr lang="ru-RU"/>
        </a:p>
      </dgm:t>
    </dgm:pt>
    <dgm:pt modelId="{9ED1A38D-9508-4C50-89AE-3ED88ECEEC43}" type="sibTrans" cxnId="{60957282-8967-4DFD-82B1-B8F8A8069E93}">
      <dgm:prSet/>
      <dgm:spPr/>
      <dgm:t>
        <a:bodyPr/>
        <a:lstStyle/>
        <a:p>
          <a:endParaRPr lang="ru-RU"/>
        </a:p>
      </dgm:t>
    </dgm:pt>
    <dgm:pt modelId="{61349D9B-D7F3-4032-9AB8-FD07E05EC68D}" type="pres">
      <dgm:prSet presAssocID="{B0B9EE4C-DAC4-4A3A-9EF4-405E7A7FD3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1D3965-4711-4C53-B8B9-F34273FA19BA}" type="pres">
      <dgm:prSet presAssocID="{B47F5255-27C1-416A-B932-99680AB984CC}" presName="parentText" presStyleLbl="node1" presStyleIdx="0" presStyleCnt="6" custScaleX="101785" custScaleY="103791" custLinFactY="-52404" custLinFactNeighborX="-175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F7ADE7-D440-496B-84B5-B52337F430BA}" type="pres">
      <dgm:prSet presAssocID="{AEA2DB59-AEB4-47E9-AD62-B606571297A5}" presName="spacer" presStyleCnt="0"/>
      <dgm:spPr/>
    </dgm:pt>
    <dgm:pt modelId="{9D4FA376-78D4-4352-AF58-2841B043D807}" type="pres">
      <dgm:prSet presAssocID="{9B0FAFAC-BE6F-4B1D-93DF-08A19285780C}" presName="parentText" presStyleLbl="node1" presStyleIdx="1" presStyleCnt="6" custScaleY="57536" custLinFactY="-11662" custLinFactNeighborX="-87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38B0CF-871E-46B3-AB15-6C1B13A824EE}" type="pres">
      <dgm:prSet presAssocID="{255DFB95-0F55-4EED-92B9-A37768EABB68}" presName="spacer" presStyleCnt="0"/>
      <dgm:spPr/>
    </dgm:pt>
    <dgm:pt modelId="{7267C76F-A520-4EF6-BFA7-3854D7DC0A0C}" type="pres">
      <dgm:prSet presAssocID="{C54DAC7D-50A9-4AFB-8B3F-AF87969C0615}" presName="parentText" presStyleLbl="node1" presStyleIdx="2" presStyleCnt="6" custScaleY="30341" custLinFactY="-5804" custLinFactNeighborX="-87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6E2002-61B0-439E-B7C5-9421ED311631}" type="pres">
      <dgm:prSet presAssocID="{9ED1A38D-9508-4C50-89AE-3ED88ECEEC43}" presName="spacer" presStyleCnt="0"/>
      <dgm:spPr/>
    </dgm:pt>
    <dgm:pt modelId="{FDE0C8BF-A335-48FB-8711-F539C7370416}" type="pres">
      <dgm:prSet presAssocID="{8C9719B6-E4C8-48A8-8E87-92C7BBD9AE7C}" presName="parentText" presStyleLbl="node1" presStyleIdx="3" presStyleCnt="6" custScaleX="98246" custScaleY="744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630E60-59F9-41F7-9918-1EC8D29CEAE0}" type="pres">
      <dgm:prSet presAssocID="{FCBFAFF0-A78B-4A91-84AC-9D9BD4857521}" presName="spacer" presStyleCnt="0"/>
      <dgm:spPr/>
    </dgm:pt>
    <dgm:pt modelId="{AFFAAFF7-A511-4EBC-B269-E742ECE3D903}" type="pres">
      <dgm:prSet presAssocID="{909CB817-1D3D-45D0-81C8-881353BD8C9E}" presName="parentText" presStyleLbl="node1" presStyleIdx="4" presStyleCnt="6" custScaleY="49419" custLinFactY="2320" custLinFactNeighborX="-87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CA2E81-7AE9-47D3-A5EB-936377C13C09}" type="pres">
      <dgm:prSet presAssocID="{A0E02816-930E-43F9-8748-7F35C83BFDDF}" presName="spacer" presStyleCnt="0"/>
      <dgm:spPr/>
    </dgm:pt>
    <dgm:pt modelId="{44AD524D-6A2F-4B6C-AFA0-4E62786CC504}" type="pres">
      <dgm:prSet presAssocID="{A8B47EE6-DA5C-47C8-9411-3EA9BABFDF4C}" presName="parentText" presStyleLbl="node1" presStyleIdx="5" presStyleCnt="6" custScaleY="73146" custLinFactY="28642" custLinFactNeighborX="-87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C658C2-696C-4BFA-820A-9F458E11A0DD}" type="presOf" srcId="{C54DAC7D-50A9-4AFB-8B3F-AF87969C0615}" destId="{7267C76F-A520-4EF6-BFA7-3854D7DC0A0C}" srcOrd="0" destOrd="0" presId="urn:microsoft.com/office/officeart/2005/8/layout/vList2"/>
    <dgm:cxn modelId="{AA34FDA7-3CEE-4B78-8160-66F38706E658}" type="presOf" srcId="{B0B9EE4C-DAC4-4A3A-9EF4-405E7A7FD346}" destId="{61349D9B-D7F3-4032-9AB8-FD07E05EC68D}" srcOrd="0" destOrd="0" presId="urn:microsoft.com/office/officeart/2005/8/layout/vList2"/>
    <dgm:cxn modelId="{83250643-BCD4-4456-A2A8-431DC4AADF67}" type="presOf" srcId="{8C9719B6-E4C8-48A8-8E87-92C7BBD9AE7C}" destId="{FDE0C8BF-A335-48FB-8711-F539C7370416}" srcOrd="0" destOrd="0" presId="urn:microsoft.com/office/officeart/2005/8/layout/vList2"/>
    <dgm:cxn modelId="{90A6A5EA-9F1B-4AEE-BEC1-BB6890809D82}" srcId="{B0B9EE4C-DAC4-4A3A-9EF4-405E7A7FD346}" destId="{8C9719B6-E4C8-48A8-8E87-92C7BBD9AE7C}" srcOrd="3" destOrd="0" parTransId="{19D4EB8D-050E-439D-A8D4-D64E55465BF1}" sibTransId="{FCBFAFF0-A78B-4A91-84AC-9D9BD4857521}"/>
    <dgm:cxn modelId="{C18362FA-2291-4F68-B11C-86AD33476187}" type="presOf" srcId="{B47F5255-27C1-416A-B932-99680AB984CC}" destId="{111D3965-4711-4C53-B8B9-F34273FA19BA}" srcOrd="0" destOrd="0" presId="urn:microsoft.com/office/officeart/2005/8/layout/vList2"/>
    <dgm:cxn modelId="{5830D3E4-09F5-4C07-BD3D-063A90737190}" srcId="{B0B9EE4C-DAC4-4A3A-9EF4-405E7A7FD346}" destId="{9B0FAFAC-BE6F-4B1D-93DF-08A19285780C}" srcOrd="1" destOrd="0" parTransId="{AE70A83D-BEAA-45A7-8607-3AEA238DABAA}" sibTransId="{255DFB95-0F55-4EED-92B9-A37768EABB68}"/>
    <dgm:cxn modelId="{4416E09C-A8BF-40B0-A30F-6CA2C8D09AC7}" type="presOf" srcId="{9B0FAFAC-BE6F-4B1D-93DF-08A19285780C}" destId="{9D4FA376-78D4-4352-AF58-2841B043D807}" srcOrd="0" destOrd="0" presId="urn:microsoft.com/office/officeart/2005/8/layout/vList2"/>
    <dgm:cxn modelId="{B15D0153-BA7A-43A0-898A-D0D9D46258E2}" type="presOf" srcId="{909CB817-1D3D-45D0-81C8-881353BD8C9E}" destId="{AFFAAFF7-A511-4EBC-B269-E742ECE3D903}" srcOrd="0" destOrd="0" presId="urn:microsoft.com/office/officeart/2005/8/layout/vList2"/>
    <dgm:cxn modelId="{272C223B-BA08-4A88-AF32-067031148270}" srcId="{B0B9EE4C-DAC4-4A3A-9EF4-405E7A7FD346}" destId="{A8B47EE6-DA5C-47C8-9411-3EA9BABFDF4C}" srcOrd="5" destOrd="0" parTransId="{13D16390-6469-4922-A5CE-3211415A0D01}" sibTransId="{ECED8ADB-1254-4839-AD5B-F9364AE03B28}"/>
    <dgm:cxn modelId="{696F6920-5456-418A-9891-032D99EFAB67}" type="presOf" srcId="{A8B47EE6-DA5C-47C8-9411-3EA9BABFDF4C}" destId="{44AD524D-6A2F-4B6C-AFA0-4E62786CC504}" srcOrd="0" destOrd="0" presId="urn:microsoft.com/office/officeart/2005/8/layout/vList2"/>
    <dgm:cxn modelId="{60957282-8967-4DFD-82B1-B8F8A8069E93}" srcId="{B0B9EE4C-DAC4-4A3A-9EF4-405E7A7FD346}" destId="{C54DAC7D-50A9-4AFB-8B3F-AF87969C0615}" srcOrd="2" destOrd="0" parTransId="{4655F99F-762B-4C8F-B182-8AF9B0D1EBCD}" sibTransId="{9ED1A38D-9508-4C50-89AE-3ED88ECEEC43}"/>
    <dgm:cxn modelId="{85E680B2-7B5B-4CBB-A10D-DF4F251C7983}" srcId="{B0B9EE4C-DAC4-4A3A-9EF4-405E7A7FD346}" destId="{909CB817-1D3D-45D0-81C8-881353BD8C9E}" srcOrd="4" destOrd="0" parTransId="{6ECF1B57-794A-495D-A3A1-829F716F7BF8}" sibTransId="{A0E02816-930E-43F9-8748-7F35C83BFDDF}"/>
    <dgm:cxn modelId="{0C877889-1AF5-40CE-9F2D-AAA2142D93ED}" srcId="{B0B9EE4C-DAC4-4A3A-9EF4-405E7A7FD346}" destId="{B47F5255-27C1-416A-B932-99680AB984CC}" srcOrd="0" destOrd="0" parTransId="{BDFFFF1A-D28D-4588-9401-1E280C350131}" sibTransId="{AEA2DB59-AEB4-47E9-AD62-B606571297A5}"/>
    <dgm:cxn modelId="{999F4813-2CC0-47CB-9CED-8D5A76033CBC}" type="presParOf" srcId="{61349D9B-D7F3-4032-9AB8-FD07E05EC68D}" destId="{111D3965-4711-4C53-B8B9-F34273FA19BA}" srcOrd="0" destOrd="0" presId="urn:microsoft.com/office/officeart/2005/8/layout/vList2"/>
    <dgm:cxn modelId="{F252EEC6-1E22-4E57-9349-9DED6F0319D1}" type="presParOf" srcId="{61349D9B-D7F3-4032-9AB8-FD07E05EC68D}" destId="{68F7ADE7-D440-496B-84B5-B52337F430BA}" srcOrd="1" destOrd="0" presId="urn:microsoft.com/office/officeart/2005/8/layout/vList2"/>
    <dgm:cxn modelId="{04694571-D093-4434-BB9C-9A1C71AEFBDE}" type="presParOf" srcId="{61349D9B-D7F3-4032-9AB8-FD07E05EC68D}" destId="{9D4FA376-78D4-4352-AF58-2841B043D807}" srcOrd="2" destOrd="0" presId="urn:microsoft.com/office/officeart/2005/8/layout/vList2"/>
    <dgm:cxn modelId="{0972FFB7-6EA1-4F79-A7A4-F53F01DF52E7}" type="presParOf" srcId="{61349D9B-D7F3-4032-9AB8-FD07E05EC68D}" destId="{F638B0CF-871E-46B3-AB15-6C1B13A824EE}" srcOrd="3" destOrd="0" presId="urn:microsoft.com/office/officeart/2005/8/layout/vList2"/>
    <dgm:cxn modelId="{01E1B2C8-D034-4893-B567-6356FFE76AF4}" type="presParOf" srcId="{61349D9B-D7F3-4032-9AB8-FD07E05EC68D}" destId="{7267C76F-A520-4EF6-BFA7-3854D7DC0A0C}" srcOrd="4" destOrd="0" presId="urn:microsoft.com/office/officeart/2005/8/layout/vList2"/>
    <dgm:cxn modelId="{B263B166-5F26-43A4-9B2A-798725005329}" type="presParOf" srcId="{61349D9B-D7F3-4032-9AB8-FD07E05EC68D}" destId="{C26E2002-61B0-439E-B7C5-9421ED311631}" srcOrd="5" destOrd="0" presId="urn:microsoft.com/office/officeart/2005/8/layout/vList2"/>
    <dgm:cxn modelId="{AC4693BA-C91E-4427-80FA-FDE13F1704DE}" type="presParOf" srcId="{61349D9B-D7F3-4032-9AB8-FD07E05EC68D}" destId="{FDE0C8BF-A335-48FB-8711-F539C7370416}" srcOrd="6" destOrd="0" presId="urn:microsoft.com/office/officeart/2005/8/layout/vList2"/>
    <dgm:cxn modelId="{73BCFAE3-80C7-430D-8AA8-2529A5DC30AA}" type="presParOf" srcId="{61349D9B-D7F3-4032-9AB8-FD07E05EC68D}" destId="{39630E60-59F9-41F7-9918-1EC8D29CEAE0}" srcOrd="7" destOrd="0" presId="urn:microsoft.com/office/officeart/2005/8/layout/vList2"/>
    <dgm:cxn modelId="{00F3B09D-327A-417D-9971-530565656DCB}" type="presParOf" srcId="{61349D9B-D7F3-4032-9AB8-FD07E05EC68D}" destId="{AFFAAFF7-A511-4EBC-B269-E742ECE3D903}" srcOrd="8" destOrd="0" presId="urn:microsoft.com/office/officeart/2005/8/layout/vList2"/>
    <dgm:cxn modelId="{58F924E2-A6D0-4250-AB44-DBF55ADE7B86}" type="presParOf" srcId="{61349D9B-D7F3-4032-9AB8-FD07E05EC68D}" destId="{A1CA2E81-7AE9-47D3-A5EB-936377C13C09}" srcOrd="9" destOrd="0" presId="urn:microsoft.com/office/officeart/2005/8/layout/vList2"/>
    <dgm:cxn modelId="{89607BAE-C188-4B74-AE73-A388FDF0A104}" type="presParOf" srcId="{61349D9B-D7F3-4032-9AB8-FD07E05EC68D}" destId="{44AD524D-6A2F-4B6C-AFA0-4E62786CC504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B4F02C-3122-4D84-81B0-3EB5A14BC7CF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FF5CE3-ABCE-4187-A88E-64CF41A48C20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800" dirty="0" smtClean="0"/>
            <a:t>Паспорт или иное удостоверение личности</a:t>
          </a:r>
          <a:endParaRPr lang="ru-RU" sz="2800" dirty="0"/>
        </a:p>
      </dgm:t>
    </dgm:pt>
    <dgm:pt modelId="{3E8C7491-CE89-4FE6-9F4C-63552503249E}" type="parTrans" cxnId="{0B912377-5ADC-4EF0-850B-F08904FFC589}">
      <dgm:prSet/>
      <dgm:spPr/>
      <dgm:t>
        <a:bodyPr/>
        <a:lstStyle/>
        <a:p>
          <a:endParaRPr lang="ru-RU"/>
        </a:p>
      </dgm:t>
    </dgm:pt>
    <dgm:pt modelId="{19F85D99-107A-4A0C-96BC-AF6736CB0D98}" type="sibTrans" cxnId="{0B912377-5ADC-4EF0-850B-F08904FFC589}">
      <dgm:prSet/>
      <dgm:spPr/>
      <dgm:t>
        <a:bodyPr/>
        <a:lstStyle/>
        <a:p>
          <a:endParaRPr lang="ru-RU"/>
        </a:p>
      </dgm:t>
    </dgm:pt>
    <dgm:pt modelId="{D88DBCAA-3EC6-4898-BDD3-E63D1F9FB882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800" dirty="0" smtClean="0"/>
            <a:t>Водительское удостоверение лица, допущенного к управлению ТС</a:t>
          </a:r>
          <a:endParaRPr lang="ru-RU" sz="2800" dirty="0"/>
        </a:p>
      </dgm:t>
    </dgm:pt>
    <dgm:pt modelId="{D1E1FE25-616F-4EE7-B913-E9F5A0199E9A}" type="parTrans" cxnId="{3C0053F3-E37D-47B1-B081-87B0897F6660}">
      <dgm:prSet/>
      <dgm:spPr/>
      <dgm:t>
        <a:bodyPr/>
        <a:lstStyle/>
        <a:p>
          <a:endParaRPr lang="ru-RU"/>
        </a:p>
      </dgm:t>
    </dgm:pt>
    <dgm:pt modelId="{0961A96F-D3EC-429D-932D-68D75512DE86}" type="sibTrans" cxnId="{3C0053F3-E37D-47B1-B081-87B0897F6660}">
      <dgm:prSet/>
      <dgm:spPr/>
      <dgm:t>
        <a:bodyPr/>
        <a:lstStyle/>
        <a:p>
          <a:endParaRPr lang="ru-RU"/>
        </a:p>
      </dgm:t>
    </dgm:pt>
    <dgm:pt modelId="{E68D4719-7120-439B-B737-974A981B870B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800" b="1" dirty="0" smtClean="0"/>
            <a:t>Заявление</a:t>
          </a:r>
        </a:p>
      </dgm:t>
    </dgm:pt>
    <dgm:pt modelId="{4104E931-F6F5-433F-87B8-5B3DBC4CC554}" type="sibTrans" cxnId="{2B735B24-A2D0-4CAD-8613-1CD8B4A87063}">
      <dgm:prSet/>
      <dgm:spPr/>
      <dgm:t>
        <a:bodyPr/>
        <a:lstStyle/>
        <a:p>
          <a:endParaRPr lang="ru-RU"/>
        </a:p>
      </dgm:t>
    </dgm:pt>
    <dgm:pt modelId="{174B2338-27E8-4F3A-838B-6124E3968F58}" type="parTrans" cxnId="{2B735B24-A2D0-4CAD-8613-1CD8B4A87063}">
      <dgm:prSet/>
      <dgm:spPr/>
      <dgm:t>
        <a:bodyPr/>
        <a:lstStyle/>
        <a:p>
          <a:endParaRPr lang="ru-RU"/>
        </a:p>
      </dgm:t>
    </dgm:pt>
    <dgm:pt modelId="{4DDE7E9D-3DB8-4016-B061-2FCBEA6EF5F0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800" dirty="0" smtClean="0"/>
            <a:t>документ  о регистрации  ТС (паспорт ТС, свидетельство о регистрации,)</a:t>
          </a:r>
          <a:endParaRPr lang="ru-RU" sz="2800" dirty="0"/>
        </a:p>
      </dgm:t>
    </dgm:pt>
    <dgm:pt modelId="{6B715A89-E3E9-41BA-8488-834B7D5ECFCE}" type="parTrans" cxnId="{6A15D639-E72A-4117-8859-2F5CD0B3603B}">
      <dgm:prSet/>
      <dgm:spPr/>
      <dgm:t>
        <a:bodyPr/>
        <a:lstStyle/>
        <a:p>
          <a:endParaRPr lang="ru-RU"/>
        </a:p>
      </dgm:t>
    </dgm:pt>
    <dgm:pt modelId="{9A2251CA-73E4-41B4-A34D-B06F35EE2CF9}" type="sibTrans" cxnId="{6A15D639-E72A-4117-8859-2F5CD0B3603B}">
      <dgm:prSet/>
      <dgm:spPr/>
      <dgm:t>
        <a:bodyPr/>
        <a:lstStyle/>
        <a:p>
          <a:endParaRPr lang="ru-RU"/>
        </a:p>
      </dgm:t>
    </dgm:pt>
    <dgm:pt modelId="{E72F917F-3FDD-4232-B2D0-4B092DF9269A}" type="pres">
      <dgm:prSet presAssocID="{AAB4F02C-3122-4D84-81B0-3EB5A14BC7C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26CB41-4007-4C95-B66B-5C41107031EC}" type="pres">
      <dgm:prSet presAssocID="{AAB4F02C-3122-4D84-81B0-3EB5A14BC7CF}" presName="cycle" presStyleCnt="0"/>
      <dgm:spPr/>
    </dgm:pt>
    <dgm:pt modelId="{AFC9427F-5637-417B-AF98-361D0B01CAFE}" type="pres">
      <dgm:prSet presAssocID="{E68D4719-7120-439B-B737-974A981B870B}" presName="nodeFirstNode" presStyleLbl="node1" presStyleIdx="0" presStyleCnt="4" custScaleY="31782" custRadScaleRad="99189" custRadScaleInc="-2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4823E0-6720-4F0E-A1DF-9E9DD1250ED2}" type="pres">
      <dgm:prSet presAssocID="{4104E931-F6F5-433F-87B8-5B3DBC4CC554}" presName="sibTransFirstNode" presStyleLbl="bgShp" presStyleIdx="0" presStyleCnt="1" custLinFactNeighborX="201" custLinFactNeighborY="-2761"/>
      <dgm:spPr/>
      <dgm:t>
        <a:bodyPr/>
        <a:lstStyle/>
        <a:p>
          <a:endParaRPr lang="ru-RU"/>
        </a:p>
      </dgm:t>
    </dgm:pt>
    <dgm:pt modelId="{54413961-F90D-4578-89F6-93E0F2021057}" type="pres">
      <dgm:prSet presAssocID="{D4FF5CE3-ABCE-4187-A88E-64CF41A48C20}" presName="nodeFollowingNodes" presStyleLbl="node1" presStyleIdx="1" presStyleCnt="4" custScaleX="94276" custScaleY="93196" custRadScaleRad="116144" custRadScaleInc="-19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BDCDF7-32BD-4B1E-B202-F65E55722FDF}" type="pres">
      <dgm:prSet presAssocID="{D88DBCAA-3EC6-4898-BDD3-E63D1F9FB882}" presName="nodeFollowingNodes" presStyleLbl="node1" presStyleIdx="2" presStyleCnt="4" custScaleX="116851" custScaleY="123687" custRadScaleRad="100678" custRadScaleInc="15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E34FF2-B96D-4CEB-851B-8FB90B529DC2}" type="pres">
      <dgm:prSet presAssocID="{4DDE7E9D-3DB8-4016-B061-2FCBEA6EF5F0}" presName="nodeFollowingNodes" presStyleLbl="node1" presStyleIdx="3" presStyleCnt="4" custScaleX="89799" custScaleY="94118" custRadScaleRad="112239" custRadScaleInc="19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E28751-FC7C-4591-92C2-7DE709FCEC47}" type="presOf" srcId="{D4FF5CE3-ABCE-4187-A88E-64CF41A48C20}" destId="{54413961-F90D-4578-89F6-93E0F2021057}" srcOrd="0" destOrd="0" presId="urn:microsoft.com/office/officeart/2005/8/layout/cycle3"/>
    <dgm:cxn modelId="{6A15D639-E72A-4117-8859-2F5CD0B3603B}" srcId="{AAB4F02C-3122-4D84-81B0-3EB5A14BC7CF}" destId="{4DDE7E9D-3DB8-4016-B061-2FCBEA6EF5F0}" srcOrd="3" destOrd="0" parTransId="{6B715A89-E3E9-41BA-8488-834B7D5ECFCE}" sibTransId="{9A2251CA-73E4-41B4-A34D-B06F35EE2CF9}"/>
    <dgm:cxn modelId="{2B735B24-A2D0-4CAD-8613-1CD8B4A87063}" srcId="{AAB4F02C-3122-4D84-81B0-3EB5A14BC7CF}" destId="{E68D4719-7120-439B-B737-974A981B870B}" srcOrd="0" destOrd="0" parTransId="{174B2338-27E8-4F3A-838B-6124E3968F58}" sibTransId="{4104E931-F6F5-433F-87B8-5B3DBC4CC554}"/>
    <dgm:cxn modelId="{3C0053F3-E37D-47B1-B081-87B0897F6660}" srcId="{AAB4F02C-3122-4D84-81B0-3EB5A14BC7CF}" destId="{D88DBCAA-3EC6-4898-BDD3-E63D1F9FB882}" srcOrd="2" destOrd="0" parTransId="{D1E1FE25-616F-4EE7-B913-E9F5A0199E9A}" sibTransId="{0961A96F-D3EC-429D-932D-68D75512DE86}"/>
    <dgm:cxn modelId="{750BC357-FF65-4E79-B7C1-F43C9934F9A7}" type="presOf" srcId="{4104E931-F6F5-433F-87B8-5B3DBC4CC554}" destId="{CA4823E0-6720-4F0E-A1DF-9E9DD1250ED2}" srcOrd="0" destOrd="0" presId="urn:microsoft.com/office/officeart/2005/8/layout/cycle3"/>
    <dgm:cxn modelId="{0B912377-5ADC-4EF0-850B-F08904FFC589}" srcId="{AAB4F02C-3122-4D84-81B0-3EB5A14BC7CF}" destId="{D4FF5CE3-ABCE-4187-A88E-64CF41A48C20}" srcOrd="1" destOrd="0" parTransId="{3E8C7491-CE89-4FE6-9F4C-63552503249E}" sibTransId="{19F85D99-107A-4A0C-96BC-AF6736CB0D98}"/>
    <dgm:cxn modelId="{CFFAF73C-4A70-4C51-96AD-7875A2456942}" type="presOf" srcId="{AAB4F02C-3122-4D84-81B0-3EB5A14BC7CF}" destId="{E72F917F-3FDD-4232-B2D0-4B092DF9269A}" srcOrd="0" destOrd="0" presId="urn:microsoft.com/office/officeart/2005/8/layout/cycle3"/>
    <dgm:cxn modelId="{678F0440-45BE-4957-9B0B-EB025BC18F26}" type="presOf" srcId="{4DDE7E9D-3DB8-4016-B061-2FCBEA6EF5F0}" destId="{E4E34FF2-B96D-4CEB-851B-8FB90B529DC2}" srcOrd="0" destOrd="0" presId="urn:microsoft.com/office/officeart/2005/8/layout/cycle3"/>
    <dgm:cxn modelId="{E29A9E4A-2031-491B-A65C-3165BCEC123B}" type="presOf" srcId="{E68D4719-7120-439B-B737-974A981B870B}" destId="{AFC9427F-5637-417B-AF98-361D0B01CAFE}" srcOrd="0" destOrd="0" presId="urn:microsoft.com/office/officeart/2005/8/layout/cycle3"/>
    <dgm:cxn modelId="{E0EF0508-7E7C-428E-A195-437F3180B170}" type="presOf" srcId="{D88DBCAA-3EC6-4898-BDD3-E63D1F9FB882}" destId="{EEBDCDF7-32BD-4B1E-B202-F65E55722FDF}" srcOrd="0" destOrd="0" presId="urn:microsoft.com/office/officeart/2005/8/layout/cycle3"/>
    <dgm:cxn modelId="{486054AC-DD20-4E51-8AE6-E5A30BD54D6D}" type="presParOf" srcId="{E72F917F-3FDD-4232-B2D0-4B092DF9269A}" destId="{CE26CB41-4007-4C95-B66B-5C41107031EC}" srcOrd="0" destOrd="0" presId="urn:microsoft.com/office/officeart/2005/8/layout/cycle3"/>
    <dgm:cxn modelId="{0854ACD8-A11B-4E34-8714-3CD6C6D8287D}" type="presParOf" srcId="{CE26CB41-4007-4C95-B66B-5C41107031EC}" destId="{AFC9427F-5637-417B-AF98-361D0B01CAFE}" srcOrd="0" destOrd="0" presId="urn:microsoft.com/office/officeart/2005/8/layout/cycle3"/>
    <dgm:cxn modelId="{AA53973A-7B43-4314-91FD-440B899C4148}" type="presParOf" srcId="{CE26CB41-4007-4C95-B66B-5C41107031EC}" destId="{CA4823E0-6720-4F0E-A1DF-9E9DD1250ED2}" srcOrd="1" destOrd="0" presId="urn:microsoft.com/office/officeart/2005/8/layout/cycle3"/>
    <dgm:cxn modelId="{49FA1A4D-3D4A-41BD-8CED-C7CA4D7973B5}" type="presParOf" srcId="{CE26CB41-4007-4C95-B66B-5C41107031EC}" destId="{54413961-F90D-4578-89F6-93E0F2021057}" srcOrd="2" destOrd="0" presId="urn:microsoft.com/office/officeart/2005/8/layout/cycle3"/>
    <dgm:cxn modelId="{4DA0B0EC-77DF-43B0-A12D-E8D33133C039}" type="presParOf" srcId="{CE26CB41-4007-4C95-B66B-5C41107031EC}" destId="{EEBDCDF7-32BD-4B1E-B202-F65E55722FDF}" srcOrd="3" destOrd="0" presId="urn:microsoft.com/office/officeart/2005/8/layout/cycle3"/>
    <dgm:cxn modelId="{77791E85-1458-4C15-B470-D5F2BDF1E6F9}" type="presParOf" srcId="{CE26CB41-4007-4C95-B66B-5C41107031EC}" destId="{E4E34FF2-B96D-4CEB-851B-8FB90B529DC2}" srcOrd="4" destOrd="0" presId="urn:microsoft.com/office/officeart/2005/8/layout/cycle3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1D3965-4711-4C53-B8B9-F34273FA19BA}">
      <dsp:nvSpPr>
        <dsp:cNvPr id="0" name=""/>
        <dsp:cNvSpPr/>
      </dsp:nvSpPr>
      <dsp:spPr>
        <a:xfrm>
          <a:off x="0" y="0"/>
          <a:ext cx="8686800" cy="1524585"/>
        </a:xfrm>
        <a:prstGeom prst="roundRect">
          <a:avLst/>
        </a:prstGeom>
        <a:solidFill>
          <a:schemeClr val="bg2">
            <a:lumMod val="9000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Verdana" pitchFamily="34" charset="0"/>
            </a:rPr>
            <a:t>Ущерб (авария, взрыв, провал под лед, стихийные бедствия, противоправные действия третьих лиц)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solidFill>
              <a:schemeClr val="tx1"/>
            </a:solidFill>
          </a:endParaRPr>
        </a:p>
      </dsp:txBody>
      <dsp:txXfrm>
        <a:off x="74424" y="74424"/>
        <a:ext cx="8537952" cy="1375737"/>
      </dsp:txXfrm>
    </dsp:sp>
    <dsp:sp modelId="{9D4FA376-78D4-4352-AF58-2841B043D807}">
      <dsp:nvSpPr>
        <dsp:cNvPr id="0" name=""/>
        <dsp:cNvSpPr/>
      </dsp:nvSpPr>
      <dsp:spPr>
        <a:xfrm>
          <a:off x="0" y="1354168"/>
          <a:ext cx="8686800" cy="845146"/>
        </a:xfrm>
        <a:prstGeom prst="roundRect">
          <a:avLst/>
        </a:prstGeom>
        <a:solidFill>
          <a:schemeClr val="bg2">
            <a:lumMod val="9000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Verdana" pitchFamily="34" charset="0"/>
            </a:rPr>
            <a:t>Пожар</a:t>
          </a:r>
          <a:endParaRPr lang="ru-RU" sz="2800" kern="1200" dirty="0">
            <a:solidFill>
              <a:schemeClr val="tx1"/>
            </a:solidFill>
            <a:latin typeface="Verdana" pitchFamily="34" charset="0"/>
          </a:endParaRPr>
        </a:p>
      </dsp:txBody>
      <dsp:txXfrm>
        <a:off x="41257" y="1395425"/>
        <a:ext cx="8604286" cy="762632"/>
      </dsp:txXfrm>
    </dsp:sp>
    <dsp:sp modelId="{7267C76F-A520-4EF6-BFA7-3854D7DC0A0C}">
      <dsp:nvSpPr>
        <dsp:cNvPr id="0" name=""/>
        <dsp:cNvSpPr/>
      </dsp:nvSpPr>
      <dsp:spPr>
        <a:xfrm>
          <a:off x="0" y="2286003"/>
          <a:ext cx="8686800" cy="445678"/>
        </a:xfrm>
        <a:prstGeom prst="roundRect">
          <a:avLst/>
        </a:prstGeom>
        <a:solidFill>
          <a:schemeClr val="bg2">
            <a:lumMod val="9000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Verdana" pitchFamily="34" charset="0"/>
            </a:rPr>
            <a:t>Хищения- кражи, грабеж, разбой</a:t>
          </a:r>
          <a:endParaRPr lang="ru-RU" sz="2800" kern="1200" dirty="0">
            <a:solidFill>
              <a:schemeClr val="tx1"/>
            </a:solidFill>
            <a:latin typeface="Verdana" pitchFamily="34" charset="0"/>
          </a:endParaRPr>
        </a:p>
      </dsp:txBody>
      <dsp:txXfrm>
        <a:off x="21756" y="2307759"/>
        <a:ext cx="8643288" cy="402166"/>
      </dsp:txXfrm>
    </dsp:sp>
    <dsp:sp modelId="{FDE0C8BF-A335-48FB-8711-F539C7370416}">
      <dsp:nvSpPr>
        <dsp:cNvPr id="0" name=""/>
        <dsp:cNvSpPr/>
      </dsp:nvSpPr>
      <dsp:spPr>
        <a:xfrm>
          <a:off x="151030" y="2818218"/>
          <a:ext cx="8384739" cy="1094256"/>
        </a:xfrm>
        <a:prstGeom prst="roundRect">
          <a:avLst/>
        </a:prstGeom>
        <a:solidFill>
          <a:schemeClr val="bg2">
            <a:lumMod val="9000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Verdana" pitchFamily="34" charset="0"/>
            </a:rPr>
            <a:t>Неисправность - </a:t>
          </a:r>
          <a:r>
            <a:rPr lang="ru-RU" sz="2800" kern="1200" baseline="0" dirty="0" smtClean="0">
              <a:solidFill>
                <a:schemeClr val="tx1"/>
              </a:solidFill>
              <a:latin typeface="Verdana" pitchFamily="34" charset="0"/>
            </a:rPr>
            <a:t>отказ в работе отдельных механизмов по вине завода изготовителя по истечении гарантийного строка</a:t>
          </a:r>
          <a:endParaRPr lang="ru-RU" sz="2800" kern="1200" dirty="0">
            <a:solidFill>
              <a:schemeClr val="tx1"/>
            </a:solidFill>
            <a:latin typeface="Verdana" pitchFamily="34" charset="0"/>
          </a:endParaRPr>
        </a:p>
      </dsp:txBody>
      <dsp:txXfrm>
        <a:off x="204447" y="2871635"/>
        <a:ext cx="8277905" cy="987422"/>
      </dsp:txXfrm>
    </dsp:sp>
    <dsp:sp modelId="{AFFAAFF7-A511-4EBC-B269-E742ECE3D903}">
      <dsp:nvSpPr>
        <dsp:cNvPr id="0" name=""/>
        <dsp:cNvSpPr/>
      </dsp:nvSpPr>
      <dsp:spPr>
        <a:xfrm>
          <a:off x="0" y="3947835"/>
          <a:ext cx="8686800" cy="725915"/>
        </a:xfrm>
        <a:prstGeom prst="roundRect">
          <a:avLst/>
        </a:prstGeom>
        <a:solidFill>
          <a:schemeClr val="bg2">
            <a:lumMod val="9000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Угон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5436" y="3983271"/>
        <a:ext cx="8615928" cy="655043"/>
      </dsp:txXfrm>
    </dsp:sp>
    <dsp:sp modelId="{44AD524D-6A2F-4B6C-AFA0-4E62786CC504}">
      <dsp:nvSpPr>
        <dsp:cNvPr id="0" name=""/>
        <dsp:cNvSpPr/>
      </dsp:nvSpPr>
      <dsp:spPr>
        <a:xfrm>
          <a:off x="0" y="4640558"/>
          <a:ext cx="8686800" cy="1074441"/>
        </a:xfrm>
        <a:prstGeom prst="roundRect">
          <a:avLst/>
        </a:prstGeom>
        <a:solidFill>
          <a:schemeClr val="bg2">
            <a:lumMod val="9000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Verdana" pitchFamily="34" charset="0"/>
            </a:rPr>
            <a:t>Помощь на дорогах- повреждение и отказ в работе отдельных транспортного средства</a:t>
          </a:r>
          <a:r>
            <a:rPr lang="ru-RU" sz="3200" kern="1200" dirty="0" smtClean="0">
              <a:latin typeface="Verdana" pitchFamily="34" charset="0"/>
            </a:rPr>
            <a:t>.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52450" y="4693008"/>
        <a:ext cx="8581900" cy="9695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C7166-C021-49FB-AA5C-C02EF67FFEEE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6F00F-5643-4920-8B31-64679C96C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28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6F00F-5643-4920-8B31-64679C96C4DB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2800" b="1" smtClean="0"/>
              <a:t>Организация </a:t>
            </a:r>
            <a:r>
              <a:rPr lang="ru-RU" sz="2800" b="1" dirty="0"/>
              <a:t>заключения договора </a:t>
            </a:r>
            <a:r>
              <a:rPr lang="ru-RU" sz="2800" b="1"/>
              <a:t>транспортного </a:t>
            </a:r>
            <a:r>
              <a:rPr lang="ru-RU" sz="2800" b="1" smtClean="0"/>
              <a:t>страхования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2879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ПЛАН 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1</a:t>
            </a:r>
            <a:r>
              <a:rPr lang="ru-RU" sz="2400" dirty="0" smtClean="0"/>
              <a:t>.Основные условия страхования транспортных средств (КАСКО)</a:t>
            </a:r>
          </a:p>
          <a:p>
            <a:pPr>
              <a:buNone/>
            </a:pPr>
            <a:r>
              <a:rPr lang="ru-RU" sz="2400" dirty="0" smtClean="0"/>
              <a:t>2. </a:t>
            </a:r>
            <a:r>
              <a:rPr lang="ru-RU" sz="2400" b="1" dirty="0" smtClean="0"/>
              <a:t> </a:t>
            </a:r>
            <a:r>
              <a:rPr lang="ru-RU" sz="2400" dirty="0"/>
              <a:t> Основные условия страхования </a:t>
            </a:r>
            <a:r>
              <a:rPr lang="ru-RU" sz="2400" dirty="0" smtClean="0"/>
              <a:t>гражданской ответственности владельцев транспортных средств (ОСАГО)</a:t>
            </a:r>
          </a:p>
          <a:p>
            <a:pPr>
              <a:buNone/>
            </a:pPr>
            <a:r>
              <a:rPr lang="ru-RU" sz="2400" dirty="0" smtClean="0"/>
              <a:t>3. Выполнение ситуационных задач 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343400"/>
            <a:ext cx="4419600" cy="236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Для заключения договора необходимо представить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Паспорт (военный билет  для военнослужащих)</a:t>
            </a:r>
          </a:p>
          <a:p>
            <a:pPr>
              <a:buNone/>
            </a:pPr>
            <a:r>
              <a:rPr lang="ru-RU" dirty="0" smtClean="0"/>
              <a:t>Водительские удостоверения лиц, допущенных к управлению ТС</a:t>
            </a:r>
          </a:p>
          <a:p>
            <a:pPr>
              <a:buNone/>
            </a:pPr>
            <a:r>
              <a:rPr lang="ru-RU" dirty="0" smtClean="0"/>
              <a:t>Документ, подтверждающий стоимость ТС</a:t>
            </a:r>
          </a:p>
          <a:p>
            <a:pPr>
              <a:buNone/>
            </a:pPr>
            <a:r>
              <a:rPr lang="ru-RU" dirty="0" smtClean="0"/>
              <a:t>Паспорт ТС и свидетельство о регистрации ТС 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sz="3200" dirty="0" smtClean="0"/>
              <a:t>При заключении договора страхователь обязан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Представить ТС для осмотра. Страховщик не несет ответственности за повреждения ТС и ДО на момент заключения договора</a:t>
            </a:r>
          </a:p>
          <a:p>
            <a:r>
              <a:rPr lang="ru-RU" dirty="0" smtClean="0"/>
              <a:t>Оборудовать ТС противоугонными устройствами заводского изготовления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Страховые случаи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838200"/>
          <a:ext cx="86868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Варианты страхового покрытия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7150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6000" dirty="0" smtClean="0"/>
              <a:t>1</a:t>
            </a:r>
            <a:r>
              <a:rPr lang="ru-RU" sz="6000" dirty="0" smtClean="0">
                <a:latin typeface="Verdana" pitchFamily="34" charset="0"/>
              </a:rPr>
              <a:t>. Полное «каско» – страхуются все риски («Ущерб» +»Угон»</a:t>
            </a:r>
          </a:p>
          <a:p>
            <a:pPr>
              <a:buNone/>
            </a:pPr>
            <a:r>
              <a:rPr lang="ru-RU" sz="6000" dirty="0" smtClean="0">
                <a:latin typeface="Verdana" pitchFamily="34" charset="0"/>
              </a:rPr>
              <a:t>2. «Ущерб» – страхуются все риски, за исключением угона</a:t>
            </a:r>
          </a:p>
          <a:p>
            <a:pPr>
              <a:buNone/>
            </a:pPr>
            <a:endParaRPr lang="ru-RU" sz="4400" dirty="0" smtClean="0">
              <a:latin typeface="Verdana" pitchFamily="34" charset="0"/>
            </a:endParaRPr>
          </a:p>
          <a:p>
            <a:pPr>
              <a:buNone/>
            </a:pPr>
            <a:r>
              <a:rPr lang="ru-RU" sz="6000" dirty="0" smtClean="0">
                <a:latin typeface="Verdana" pitchFamily="34" charset="0"/>
              </a:rPr>
              <a:t>Страховая стоимость транспортного средства может определятся страховщиком на основании:</a:t>
            </a:r>
          </a:p>
          <a:p>
            <a:r>
              <a:rPr lang="ru-RU" sz="5100" dirty="0" smtClean="0">
                <a:latin typeface="Verdana" pitchFamily="34" charset="0"/>
              </a:rPr>
              <a:t>- </a:t>
            </a:r>
            <a:r>
              <a:rPr lang="ru-RU" sz="6000" dirty="0" smtClean="0">
                <a:latin typeface="Verdana" pitchFamily="34" charset="0"/>
              </a:rPr>
              <a:t>отпускной цены, установленное заводом-изготовителем на дату заключения договора страхования, уменьшенной на  % износа ТС</a:t>
            </a:r>
          </a:p>
          <a:p>
            <a:r>
              <a:rPr lang="ru-RU" sz="5100" dirty="0" smtClean="0">
                <a:latin typeface="Verdana" pitchFamily="34" charset="0"/>
              </a:rPr>
              <a:t>- </a:t>
            </a:r>
            <a:r>
              <a:rPr lang="ru-RU" sz="6000" dirty="0" smtClean="0">
                <a:latin typeface="Verdana" pitchFamily="34" charset="0"/>
              </a:rPr>
              <a:t>справки-счета, выданной торговой организацией, или договора купли-продажи транспортного средства</a:t>
            </a:r>
          </a:p>
          <a:p>
            <a:r>
              <a:rPr lang="ru-RU" sz="6000" dirty="0" smtClean="0">
                <a:latin typeface="Verdana" pitchFamily="34" charset="0"/>
              </a:rPr>
              <a:t>- оценки действительной стоимости ТС, произведенной независимым оценщиком.</a:t>
            </a:r>
          </a:p>
          <a:p>
            <a:pPr>
              <a:buNone/>
            </a:pPr>
            <a:endParaRPr lang="ru-RU" sz="51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Страховая премия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458200" cy="5562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dirty="0" smtClean="0"/>
              <a:t>На размер страховой премии влияют</a:t>
            </a:r>
          </a:p>
          <a:p>
            <a:pPr>
              <a:buFontTx/>
              <a:buChar char="-"/>
            </a:pPr>
            <a:r>
              <a:rPr lang="ru-RU" sz="2800" dirty="0" smtClean="0"/>
              <a:t>вид риска («ущерб», «каско»)</a:t>
            </a:r>
          </a:p>
          <a:p>
            <a:pPr>
              <a:buFontTx/>
              <a:buChar char="-"/>
            </a:pPr>
            <a:r>
              <a:rPr lang="ru-RU" sz="2800" dirty="0" smtClean="0"/>
              <a:t>количество заявленных убытков по предыдущему договору страхования</a:t>
            </a:r>
          </a:p>
          <a:p>
            <a:pPr>
              <a:buFontTx/>
              <a:buChar char="-"/>
            </a:pPr>
            <a:r>
              <a:rPr lang="ru-RU" sz="2800" dirty="0" smtClean="0"/>
              <a:t>наличие безусловной франшизы в договоре страхования </a:t>
            </a:r>
          </a:p>
          <a:p>
            <a:pPr>
              <a:buFontTx/>
              <a:buChar char="-"/>
            </a:pPr>
            <a:r>
              <a:rPr lang="ru-RU" sz="2800" dirty="0" smtClean="0"/>
              <a:t>возраст и стаж водителей, допущенных к управлению ТС</a:t>
            </a:r>
          </a:p>
          <a:p>
            <a:pPr>
              <a:buFontTx/>
              <a:buChar char="-"/>
            </a:pPr>
            <a:r>
              <a:rPr lang="ru-RU" sz="2800" dirty="0" smtClean="0"/>
              <a:t>срок страхования</a:t>
            </a:r>
          </a:p>
          <a:p>
            <a:pPr>
              <a:buFontTx/>
              <a:buChar char="-"/>
            </a:pPr>
            <a:r>
              <a:rPr lang="ru-RU" sz="2800" dirty="0" smtClean="0"/>
              <a:t>количество лиц допущенных к управлению</a:t>
            </a:r>
          </a:p>
          <a:p>
            <a:pPr>
              <a:buFontTx/>
              <a:buChar char="-"/>
            </a:pPr>
            <a:r>
              <a:rPr lang="ru-RU" sz="2800" dirty="0" smtClean="0"/>
              <a:t>где и как будет производиться ремонт (СТО страхователя или страховщика)</a:t>
            </a:r>
          </a:p>
          <a:p>
            <a:pPr marL="0" indent="0">
              <a:buNone/>
            </a:pPr>
            <a:r>
              <a:rPr lang="ru-RU" sz="2800" dirty="0" smtClean="0"/>
              <a:t>СТРАХОВАЯ ПРЕМИЯ ОПРЕДЕЛЯЕТСЯ</a:t>
            </a:r>
          </a:p>
          <a:p>
            <a:pPr marL="0" indent="0">
              <a:buNone/>
            </a:pPr>
            <a:r>
              <a:rPr lang="ru-RU" sz="2800" dirty="0" smtClean="0"/>
              <a:t>СП= СС* ТС баз* К1*К2*К3*К4*К5*К6*К7</a:t>
            </a:r>
            <a:endParaRPr lang="ru-RU" sz="2800" dirty="0"/>
          </a:p>
          <a:p>
            <a:pPr marL="0" indent="0">
              <a:buNone/>
            </a:pPr>
            <a:endParaRPr lang="ru-RU" sz="2800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Досрочное расторжение договора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838200"/>
            <a:ext cx="8458200" cy="54864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Неиспользованная часть страховой премии при досрочном расторжении договора может быть зачтена  в качестве уплаты страховой премии при страховании иного транспортного средства;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Страховщик может не произвести возврат страховой премии в следующих случаях</a:t>
            </a:r>
          </a:p>
          <a:p>
            <a:pPr algn="just"/>
            <a:r>
              <a:rPr lang="ru-RU" dirty="0" smtClean="0"/>
              <a:t>договор страхования на момент подачи заявления о прекращении действовал более 10 (десяти) месяцев;</a:t>
            </a:r>
          </a:p>
          <a:p>
            <a:pPr algn="just"/>
            <a:r>
              <a:rPr lang="ru-RU" dirty="0" smtClean="0"/>
              <a:t>в договоре страхования не предусмотрено условие о возврате страховой премии при прекращении договора;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915400" cy="79216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Расчет неиспользованной части страховой премии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600" dirty="0" smtClean="0">
                <a:latin typeface="Verdana" pitchFamily="34" charset="0"/>
              </a:rPr>
              <a:t>Расчет неиспользованной части страховой премии, подлежащей возврату страхователю:</a:t>
            </a:r>
          </a:p>
          <a:p>
            <a:pPr>
              <a:buNone/>
            </a:pPr>
            <a:endParaRPr lang="ru-RU" sz="3600" dirty="0" smtClean="0">
              <a:latin typeface="Verdana" pitchFamily="34" charset="0"/>
            </a:endParaRPr>
          </a:p>
          <a:p>
            <a:pPr>
              <a:buNone/>
            </a:pPr>
            <a:r>
              <a:rPr lang="ru-RU" sz="3600" dirty="0" err="1" smtClean="0">
                <a:latin typeface="Verdana" pitchFamily="34" charset="0"/>
              </a:rPr>
              <a:t>Пнп</a:t>
            </a:r>
            <a:r>
              <a:rPr lang="ru-RU" sz="3600" dirty="0" smtClean="0">
                <a:latin typeface="Verdana" pitchFamily="34" charset="0"/>
              </a:rPr>
              <a:t> = </a:t>
            </a:r>
            <a:r>
              <a:rPr lang="ru-RU" sz="3600" dirty="0" err="1" smtClean="0">
                <a:latin typeface="Verdana" pitchFamily="34" charset="0"/>
              </a:rPr>
              <a:t>Нт</a:t>
            </a:r>
            <a:r>
              <a:rPr lang="ru-RU" sz="3600" dirty="0" smtClean="0">
                <a:latin typeface="Verdana" pitchFamily="34" charset="0"/>
              </a:rPr>
              <a:t> * (N - M) / N * (1 - </a:t>
            </a:r>
            <a:r>
              <a:rPr lang="ru-RU" sz="3600" dirty="0" err="1" smtClean="0">
                <a:latin typeface="Verdana" pitchFamily="34" charset="0"/>
              </a:rPr>
              <a:t>Уб</a:t>
            </a:r>
            <a:r>
              <a:rPr lang="ru-RU" sz="3600" dirty="0" smtClean="0">
                <a:latin typeface="Verdana" pitchFamily="34" charset="0"/>
              </a:rPr>
              <a:t> / CC),  где</a:t>
            </a:r>
          </a:p>
          <a:p>
            <a:endParaRPr lang="ru-RU" sz="3600" dirty="0" smtClean="0">
              <a:latin typeface="Verdana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Verdana" pitchFamily="34" charset="0"/>
              </a:rPr>
              <a:t>N — срок действия договора (в днях)</a:t>
            </a:r>
          </a:p>
          <a:p>
            <a:pPr>
              <a:buNone/>
            </a:pPr>
            <a:r>
              <a:rPr lang="ru-RU" sz="3600" dirty="0" smtClean="0">
                <a:latin typeface="Verdana" pitchFamily="34" charset="0"/>
              </a:rPr>
              <a:t>М — число дней с момента вступления договора страхования в силу до даты прекращения</a:t>
            </a:r>
          </a:p>
          <a:p>
            <a:pPr>
              <a:buNone/>
            </a:pPr>
            <a:r>
              <a:rPr lang="ru-RU" sz="3600" dirty="0" smtClean="0">
                <a:latin typeface="Verdana" pitchFamily="34" charset="0"/>
              </a:rPr>
              <a:t>СС — страховая сумма по застрахованному риску;</a:t>
            </a:r>
          </a:p>
          <a:p>
            <a:pPr>
              <a:buNone/>
            </a:pPr>
            <a:r>
              <a:rPr lang="ru-RU" sz="3600" dirty="0" err="1" smtClean="0">
                <a:latin typeface="Verdana" pitchFamily="34" charset="0"/>
              </a:rPr>
              <a:t>Уб</a:t>
            </a:r>
            <a:r>
              <a:rPr lang="ru-RU" sz="3600" dirty="0" smtClean="0">
                <a:latin typeface="Verdana" pitchFamily="34" charset="0"/>
              </a:rPr>
              <a:t> — сумма убытков по застрахованному риску;</a:t>
            </a:r>
          </a:p>
          <a:p>
            <a:pPr>
              <a:buNone/>
            </a:pPr>
            <a:r>
              <a:rPr lang="ru-RU" sz="3600" dirty="0" err="1" smtClean="0">
                <a:latin typeface="Verdana" pitchFamily="34" charset="0"/>
              </a:rPr>
              <a:t>Нт</a:t>
            </a:r>
            <a:r>
              <a:rPr lang="ru-RU" sz="3600" dirty="0" smtClean="0">
                <a:latin typeface="Verdana" pitchFamily="34" charset="0"/>
              </a:rPr>
              <a:t> — нетто-премия = брутто-премия * К </a:t>
            </a:r>
          </a:p>
          <a:p>
            <a:pPr>
              <a:buNone/>
            </a:pPr>
            <a:r>
              <a:rPr lang="ru-RU" sz="3600" dirty="0" smtClean="0">
                <a:latin typeface="Verdana" pitchFamily="34" charset="0"/>
              </a:rPr>
              <a:t>К-  коэффициент, который учитывает уровень издержек страховой компании —0,60-0,70: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Пример расчета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638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Определите сумму премий, подлежащую возврату в связи с досрочным расторжением договора.</a:t>
            </a:r>
          </a:p>
          <a:p>
            <a:pPr marL="0" indent="0">
              <a:buNone/>
            </a:pPr>
            <a:r>
              <a:rPr lang="ru-RU" dirty="0" smtClean="0"/>
              <a:t>Гражданин Петров заключил договор Каско с 25.01.11-20.01.12.  на сумму 800тыс. руб.В августе месяце – 8 числа был расторгнут договор. Уплаченная премия составила 40 тыс. руб. За время действия договора ему был возмещен ущерб в сумме 48 тыс. руб. Расходы СК на ведение  дела 30% </a:t>
            </a:r>
          </a:p>
          <a:p>
            <a:pPr marL="0" indent="0">
              <a:buNone/>
            </a:pPr>
            <a:r>
              <a:rPr lang="ru-RU" dirty="0" err="1" smtClean="0">
                <a:latin typeface="Verdana" pitchFamily="34" charset="0"/>
              </a:rPr>
              <a:t>Пнп</a:t>
            </a:r>
            <a:r>
              <a:rPr lang="ru-RU" dirty="0" smtClean="0">
                <a:latin typeface="Verdana" pitchFamily="34" charset="0"/>
              </a:rPr>
              <a:t> = 28* (365- 211)/211*(1-0,06)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accent2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 Страхование ОСАГО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По договору ОСАГО страховщик обязуется за обусловленную договором страховую премию при наступлении страхового случая, выплатить страховое возмещении в размере причинённого страхователем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вреда </a:t>
            </a:r>
            <a:r>
              <a:rPr lang="ru-RU" dirty="0"/>
              <a:t>потерпевшим лицам,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но </a:t>
            </a:r>
            <a:r>
              <a:rPr lang="ru-RU" dirty="0"/>
              <a:t>не более страховой суммы,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установленной </a:t>
            </a:r>
            <a:r>
              <a:rPr lang="ru-RU" dirty="0"/>
              <a:t>в договоре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Страхования (лимита</a:t>
            </a:r>
          </a:p>
          <a:p>
            <a:pPr marL="0" indent="0">
              <a:buNone/>
            </a:pPr>
            <a:r>
              <a:rPr lang="ru-RU" dirty="0" smtClean="0"/>
              <a:t> ответственности).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http://www.auto-picture.com/top100/1/wallpapers/330x248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3429000"/>
            <a:ext cx="3048000" cy="312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705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228601"/>
            <a:ext cx="8534400" cy="609599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sz="2800" dirty="0" smtClean="0"/>
              <a:t>Объект обязательного страхования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3276600"/>
            <a:ext cx="8534400" cy="533400"/>
          </a:xfrm>
          <a:solidFill>
            <a:schemeClr val="accent2"/>
          </a:solidFill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Страховой случай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1219200"/>
            <a:ext cx="8610600" cy="201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имущественные интересы, связанные с риском гражданской ответственности владельцев ТС по обязательствам, возникающим вследствие причинения вреда жизни, здоровью или имуществу потерпевших при использовании ТС на территории РФ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4343400"/>
            <a:ext cx="853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причинение лицом, ответственность которого застрахована, вреда жизни, здоровью или имуществу других лиц транспортным средством, указанным в договоре страхования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2665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495800"/>
            <a:ext cx="8189913" cy="23622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0" dirty="0" smtClean="0">
                <a:latin typeface="Verdana" pitchFamily="34" charset="0"/>
              </a:rPr>
              <a:t>Задачи: </a:t>
            </a:r>
            <a:br>
              <a:rPr lang="ru-RU" sz="2800" b="0" dirty="0" smtClean="0">
                <a:latin typeface="Verdana" pitchFamily="34" charset="0"/>
              </a:rPr>
            </a:br>
            <a:r>
              <a:rPr lang="ru-RU" sz="2800" b="0" dirty="0" smtClean="0">
                <a:latin typeface="Verdana" pitchFamily="34" charset="0"/>
              </a:rPr>
              <a:t>- </a:t>
            </a:r>
            <a:r>
              <a:rPr lang="ru-RU" sz="1800" b="0" dirty="0" smtClean="0">
                <a:latin typeface="Verdana" pitchFamily="34" charset="0"/>
              </a:rPr>
              <a:t>Рассмотреть условия добровольного страхования транспортных средств (КАСКО) </a:t>
            </a:r>
            <a:r>
              <a:rPr lang="ru-RU" sz="2800" b="0" dirty="0">
                <a:latin typeface="Verdana" pitchFamily="34" charset="0"/>
              </a:rPr>
              <a:t/>
            </a:r>
            <a:br>
              <a:rPr lang="ru-RU" sz="2800" b="0" dirty="0">
                <a:latin typeface="Verdana" pitchFamily="34" charset="0"/>
              </a:rPr>
            </a:br>
            <a:r>
              <a:rPr lang="ru-RU" sz="1800" b="0" dirty="0" smtClean="0">
                <a:latin typeface="Verdana" pitchFamily="34" charset="0"/>
              </a:rPr>
              <a:t>- Рассмотреть </a:t>
            </a:r>
            <a:r>
              <a:rPr lang="ru-RU" sz="1800" b="0" dirty="0">
                <a:latin typeface="Verdana" pitchFamily="34" charset="0"/>
              </a:rPr>
              <a:t>условия </a:t>
            </a:r>
            <a:r>
              <a:rPr lang="ru-RU" sz="1800" b="0" dirty="0" smtClean="0">
                <a:latin typeface="Verdana" pitchFamily="34" charset="0"/>
              </a:rPr>
              <a:t>страхования ОСАГО</a:t>
            </a:r>
            <a:br>
              <a:rPr lang="ru-RU" sz="1800" b="0" dirty="0" smtClean="0">
                <a:latin typeface="Verdana" pitchFamily="34" charset="0"/>
              </a:rPr>
            </a:br>
            <a:r>
              <a:rPr lang="ru-RU" sz="1800" b="0" dirty="0" smtClean="0">
                <a:latin typeface="Verdana" pitchFamily="34" charset="0"/>
              </a:rPr>
              <a:t>- выявить особенности страхования КАСКО и ОСАГО</a:t>
            </a:r>
            <a:br>
              <a:rPr lang="ru-RU" sz="1800" b="0" dirty="0" smtClean="0">
                <a:latin typeface="Verdana" pitchFamily="34" charset="0"/>
              </a:rPr>
            </a:br>
            <a:r>
              <a:rPr lang="ru-RU" sz="1800" b="0" dirty="0" smtClean="0">
                <a:latin typeface="Verdana" pitchFamily="34" charset="0"/>
              </a:rPr>
              <a:t>- провести сравнительную характеристику </a:t>
            </a:r>
            <a:br>
              <a:rPr lang="ru-RU" sz="1800" b="0" dirty="0" smtClean="0">
                <a:latin typeface="Verdana" pitchFamily="34" charset="0"/>
              </a:rPr>
            </a:br>
            <a:r>
              <a:rPr lang="ru-RU" sz="1800" b="0" dirty="0" smtClean="0">
                <a:latin typeface="Verdana" pitchFamily="34" charset="0"/>
              </a:rPr>
              <a:t>- расчет страховой премии по договорам страхования КАСКО и ОСАГО</a:t>
            </a:r>
            <a:endParaRPr lang="ru-RU" sz="1800" b="0" dirty="0">
              <a:latin typeface="Verdan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2400"/>
            <a:ext cx="8077200" cy="12954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endParaRPr lang="ru-RU" sz="2800" dirty="0" smtClean="0">
              <a:solidFill>
                <a:schemeClr val="tx1"/>
              </a:solidFill>
              <a:latin typeface="Verdana" pitchFamily="34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Verdana" pitchFamily="34" charset="0"/>
              </a:rPr>
              <a:t>Цель: 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Verdana" pitchFamily="34" charset="0"/>
              </a:rPr>
              <a:t>изучить порядок страхования</a:t>
            </a:r>
            <a:r>
              <a:rPr lang="en-US" sz="2800" dirty="0" smtClean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Verdana" pitchFamily="34" charset="0"/>
              </a:rPr>
              <a:t>ТС и гражданской ответственности владельцев транспортных средств (ТС)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78486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639762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sz="3200" dirty="0" smtClean="0"/>
              <a:t>Не относится к страховым случаям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1355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400" dirty="0" smtClean="0"/>
              <a:t>- причинение вреда ТС не указанным в договоре;</a:t>
            </a:r>
          </a:p>
          <a:p>
            <a:pPr>
              <a:buNone/>
            </a:pPr>
            <a:r>
              <a:rPr lang="ru-RU" sz="4400" dirty="0" smtClean="0"/>
              <a:t>-причинения вреда при использовании ТС в ходе соревнований, испытаний или учебной езды;</a:t>
            </a:r>
          </a:p>
          <a:p>
            <a:pPr>
              <a:buNone/>
            </a:pPr>
            <a:r>
              <a:rPr lang="ru-RU" sz="4400" dirty="0" smtClean="0"/>
              <a:t>-причинение вреда в результате воздействия перевозимого груза;</a:t>
            </a:r>
          </a:p>
          <a:p>
            <a:pPr>
              <a:buNone/>
            </a:pPr>
            <a:r>
              <a:rPr lang="ru-RU" sz="4400" dirty="0" smtClean="0"/>
              <a:t>-причинения водителем вреда ТС, перевозимому в них грузу, и </a:t>
            </a:r>
            <a:r>
              <a:rPr lang="ru-RU" sz="4400" dirty="0" err="1" smtClean="0"/>
              <a:t>др</a:t>
            </a:r>
            <a:r>
              <a:rPr lang="ru-RU" sz="4400" dirty="0" smtClean="0"/>
              <a:t> имуществу;</a:t>
            </a:r>
          </a:p>
          <a:p>
            <a:pPr>
              <a:buNone/>
            </a:pPr>
            <a:r>
              <a:rPr lang="ru-RU" sz="4400" dirty="0" smtClean="0"/>
              <a:t>-причинения вреда ТС при выполнении погрузо-разгрузочных работ;</a:t>
            </a:r>
          </a:p>
          <a:p>
            <a:pPr>
              <a:buNone/>
            </a:pPr>
            <a:r>
              <a:rPr lang="ru-RU" sz="4400" dirty="0" smtClean="0"/>
              <a:t>-повреждения или уничтожения антикварных и </a:t>
            </a:r>
            <a:r>
              <a:rPr lang="ru-RU" sz="4400" dirty="0" err="1" smtClean="0"/>
              <a:t>др</a:t>
            </a:r>
            <a:r>
              <a:rPr lang="ru-RU" sz="4400" dirty="0" smtClean="0"/>
              <a:t> уникальных предметов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425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3400"/>
          </a:xfrm>
          <a:solidFill>
            <a:schemeClr val="accent2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dirty="0" smtClean="0"/>
              <a:t>Не возмещается ущерб в следствии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609600"/>
            <a:ext cx="8686800" cy="6781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/>
              <a:t>- </a:t>
            </a:r>
            <a:r>
              <a:rPr lang="ru-RU" sz="2400" dirty="0" smtClean="0"/>
              <a:t>умышленных действий страхователя;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- управления </a:t>
            </a:r>
            <a:r>
              <a:rPr lang="ru-RU" sz="2400" dirty="0" smtClean="0"/>
              <a:t>ТС лицом</a:t>
            </a:r>
            <a:r>
              <a:rPr lang="ru-RU" sz="2400" dirty="0"/>
              <a:t>, находящемся в состоянии алкогольного, наркотического </a:t>
            </a:r>
            <a:r>
              <a:rPr lang="ru-RU" sz="2400" dirty="0" smtClean="0"/>
              <a:t>опьянения</a:t>
            </a:r>
            <a:r>
              <a:rPr lang="ru-RU" sz="2400" dirty="0"/>
              <a:t>;</a:t>
            </a:r>
          </a:p>
          <a:p>
            <a:pPr>
              <a:buNone/>
            </a:pPr>
            <a:r>
              <a:rPr lang="ru-RU" sz="2400" dirty="0" smtClean="0"/>
              <a:t>- </a:t>
            </a:r>
            <a:r>
              <a:rPr lang="ru-RU" sz="2400" dirty="0"/>
              <a:t>использования </a:t>
            </a:r>
            <a:r>
              <a:rPr lang="ru-RU" sz="2400" dirty="0" smtClean="0"/>
              <a:t>ТС при </a:t>
            </a:r>
            <a:r>
              <a:rPr lang="ru-RU" sz="2400" dirty="0"/>
              <a:t>наличии неисправностей, при которых его эксплуатация запрещена;</a:t>
            </a:r>
          </a:p>
          <a:p>
            <a:pPr>
              <a:buNone/>
            </a:pPr>
            <a:r>
              <a:rPr lang="ru-RU" sz="2400" dirty="0"/>
              <a:t>- управления </a:t>
            </a:r>
            <a:r>
              <a:rPr lang="ru-RU" sz="2400" dirty="0" smtClean="0"/>
              <a:t>ТС лицом</a:t>
            </a:r>
            <a:r>
              <a:rPr lang="ru-RU" sz="2400" dirty="0"/>
              <a:t>, не допущенным к управлению;</a:t>
            </a:r>
          </a:p>
          <a:p>
            <a:pPr>
              <a:buNone/>
            </a:pPr>
            <a:r>
              <a:rPr lang="ru-RU" sz="2400" dirty="0"/>
              <a:t>- невыполнения страхователем  </a:t>
            </a:r>
            <a:r>
              <a:rPr lang="ru-RU" sz="2400" dirty="0" smtClean="0"/>
              <a:t>распоряжений</a:t>
            </a:r>
            <a:r>
              <a:rPr lang="ru-RU" sz="2400" dirty="0"/>
              <a:t>, требований или предписаний работников </a:t>
            </a:r>
            <a:r>
              <a:rPr lang="ru-RU" sz="2400" dirty="0" smtClean="0"/>
              <a:t>ГИБДД;</a:t>
            </a:r>
            <a:endParaRPr lang="ru-RU" sz="2400" dirty="0"/>
          </a:p>
          <a:p>
            <a:pPr>
              <a:buNone/>
            </a:pPr>
            <a:r>
              <a:rPr lang="ru-RU" sz="2400" dirty="0"/>
              <a:t>- осуществления транспортной деятельности без специального разрешения (лицензии); </a:t>
            </a:r>
          </a:p>
          <a:p>
            <a:pPr>
              <a:buNone/>
            </a:pPr>
            <a:r>
              <a:rPr lang="ru-RU" sz="2400" dirty="0"/>
              <a:t>- превышения предельных норм вместимости </a:t>
            </a:r>
            <a:r>
              <a:rPr lang="ru-RU" sz="2400" dirty="0" smtClean="0"/>
              <a:t>пассажиров;</a:t>
            </a:r>
            <a:endParaRPr lang="ru-RU" sz="2400" dirty="0"/>
          </a:p>
          <a:p>
            <a:pPr>
              <a:buFontTx/>
              <a:buChar char="-"/>
            </a:pPr>
            <a:r>
              <a:rPr lang="ru-RU" sz="2400" dirty="0" smtClean="0"/>
              <a:t>страхователь </a:t>
            </a:r>
            <a:r>
              <a:rPr lang="ru-RU" sz="2400" dirty="0"/>
              <a:t>скрылся с места дорожно-транспортного </a:t>
            </a:r>
            <a:r>
              <a:rPr lang="ru-RU" sz="2400" dirty="0" smtClean="0"/>
              <a:t>происшествия;</a:t>
            </a:r>
          </a:p>
          <a:p>
            <a:pPr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7609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61665"/>
          </a:xfrm>
          <a:prstGeom prst="rect">
            <a:avLst/>
          </a:prstGeom>
          <a:solidFill>
            <a:schemeClr val="accent2">
              <a:lumMod val="75000"/>
              <a:alpha val="1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42900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2400" dirty="0" smtClean="0"/>
              <a:t>Документы, необходимые для заключения договора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AutoShape 3" descr="data:image/jpeg;base64,/9j/4AAQSkZJRgABAQAAAQABAAD/2wCEAAkGBhQSERUUEhQUFBUUFhUUFRUXFBQXFxUUFRQXFBcUFBUXHCYeFxkkGRQUHy8gJCcpLCwsFR4xNTAqNSYrLCkBCQoKDgwOFw8PFykcFhwpKSkpKSkpKSkpKSkpKSkpKSkpKSksKSkpKSkpKSksKSwsKSksLCkpLCkpKSksLCkpKf/AABEIANAA8gMBIgACEQEDEQH/xAAcAAABBAMBAAAAAAAAAAAAAAAAAQQFBgIDBwj/xABCEAABAwIDBQUECAQFBAMAAAABAAIDBBEFITEGEkFRYQcTInGBIzJCkRQzUmKhscHRFVNygiRDsuHwNHOS8QglVP/EABoBAAIDAQEAAAAAAAAAAAAAAAADAQIEBQb/xAAjEQACAgICAwADAQEAAAAAAAAAAQIRAyEEMRITQQUiUTIU/9oADAMBAAIRAxEAPwDuKEIQAIRdCAESoSFACoSJEAKUiW6RAAhCxc8BLckuwMkJrJXNC0/xMcAlS5OOPbLrHJ/CQQo04kUn8SPIJD5uIn1SJNCjBiR5LYzEOavHl42HqkP0hTdla1bWygrQssH9KOLRmlSApVdV2iuwShIhWJMkJEqABCEIAEiVIgAuhCVAAhCEACEJEAKkKRCABCEjiobSAUlaZagN1TSsxIDJpuVGukJNzn5rl8jnqGoj4YXLsfzYkTomT5idStYOaUrjZOZPIzXDGomV0XKAl3VlcmxuhLpUbhShqhpkOgCzssQ3NZp8LKNgHlZhxWFkpK0RyNFHFMcNqyE4hrQdVHnzRvWWnFy5QYqWNEwHrIFRMM5GifQVV9cl1MPLUxEsbQ5Qsd5ZBbBYqEJFICoQlQAISXQgBQhCS6AAoRdCABCS6QuQ9ABKiMQxC/hb6rbiNZYbo1UTucb+a4vM5dLxiacWP6xtiGKRwC78r5AcSStLaupIBbEzd1AL7Gyr20FWP4lA1+bGka6XI5K6HU8evC3Jciacd/00LZGQ4+wSCKYGGQ+6HaO/pcpQn9/TmmON4CyriMbxr7j9HMdwIKq2xe08jKl2G1Z9rHcRSH42jQJ8eN7IeUO0Dn49l1mnaxrnvIDWi5J4AKJwzGpaoB8EbWxH3ZH574GVw3kq722Yi+KjjYMu9ks63IWyV4wOmApoA0WaImWHotEeL4402tlPamxhX4zJTNLpoi5jQTvx56fd4J/g2INqII5We7I0OF+dsx5gqQNPfI6WzFrg9Co3BNn/AKMZmtPs5JDKxv8AL3tWDpdS+MnHrZDnTHxGShcV2mjp6mCnfl397E8P+FWERLk23+DzVtTVSRGxw9rO7tqTk5wVsHEbdSKSyHUyFoqWvI9nuh33hcHooTs92nFfRtecpI/ZyjqOKsjmJE8UscqaLqVoo2Gbb1E1c6iMUccjASXEkggdFZDHVc4PLdOvzVFxOTuNp4XWymbun1Fv0XTOfqnZ4KCi4rsrDb2RGB10sokE8QjfG7dyNw4a3CSv2ibHO2niaZZ3ZkcI2n4nFSpIAJOXEnyz/Rc77Mqz6TV11STdxfutPJl8gFOJacv4Xl/C/RmqaL941xBuW7thbkCnuC46yfeA8MjDZ7OLT+y1sOSqmO1H0XEYJmizZPBJ1vxK14ORbpmecKOiXWS1RuuL81tC6SaYpghIlUkCoRZCkAWKVCABIUErRUVLWNLnkNAFyTyQQbSoWv2pgje2PfDpHGwY3xH1sqLtRtvNNdkV44jcBwPif68AtHZ/go72Spdm8DcaTnYnU3PFI5E/DG2XgvKReJHkm5WDuPVBRdeTnLyk2zpJUinbe0liyobq0gn0Vqwqr72Jkg+Jov5oqqRskbmPF2uFlWMIqX4dKYJ7mnlN45PsngD0W3FD2KhbdF4Y1cv7acNMMtNXR3BaQ1xHNpuNF1NjQQLZgi4OoPkqX2xkHDC34nzMDBzJ5Bdnj4FBGfJKxn2p0BrcHhqWAlzA2QgcnAbysfZZjX0rDIXE3fGDG/ndun4J/srhvd0EMM2YMQDweThpZUCmpZdn6xzrGSgqDcloJ7o8CddFo8V0Js68AlCaYXi0VRG2SF7XscLgtP6a3S1eIiOw1e42DRrbnbkp8ET5Ds2GfAZn0XPthNoafu6mWV1nVE8hIIJu1l2jhpZWjbDE/o9FPISARGQM7ZuG7+qy2YpGNo4GhrHWiab5G5IzzU0Q9nIqHFo8Lxi8Ti6jqjZ2RDWF568l27dB0zBAseh0UDt9svHWUMrCGtc1pex1gN17QSM+SrfZLt82ogFLObTwjdBJ99rcgbnjw9EvJijPslOiL7Wo3Q4hh9QNA8Nv13uPzXTHjO65929Nb9EgIcO8ZKHNb8RFs7DorxglcyenikY4OuxlzydugEed1i5WL9FXwZjls2PZcEHj+uS5f2StMFbWUzsnXJAPEA6rqj1TdodnZI6xmIUwDntAbNFpvM5ttxWPDJKMoP6Oki3tVR7QI9+Slbe289WCnxmJ7N65bza4Wdf7NtVHU+HOqaptTI20cYIiYdSftFLw/rImWy0Uk27Zt75KSa5Q/FSNJNcWXW4+Rt0ZZxocJUl0q3CxUJLoQAIKLrElAGEjwBcmwGd1zzaTGHVDzY2hj15Pzyv6qW20xkZU7Tm7N2dsuV1Wye7bfItYfcOkkjuAPIKUVI2taBkW7r7EnLKNvD5q4bMUjY6WMN+IFxPMlUHaHEXNAgGcjiDIb33rkWb5BdMpIt2KNv2WNFuq5X5ObUa/po462KUiycFivN/ToMUFElOx7dx7Q5vI/ohbIxddrhwt2ZpjWmwXuxaKV7WfYOdvInRJHszGZu+nc6aQe4He4y2m63S/VPy7LXIcVUdo+0MRF0VKA+QD645xg/Zbzcu7FGOUi8VdfHE3eleyNuvicBl0VTr+1TDRdjnmUcQGEtPTNctxSvknO/O4vcfgOg8hwUDURbgI55gDh0TVBMU5svx2jwUSGSIVMJN/qy5oz42Vt2b22wkEFk5EhFt6a+9/5FcL7k2utMkY6EdVPggU7PUlZh1PWxgPDJo9RZ1wfMAp7Q0LIWCOMBrQLBo5cl5WwnaCakfvU87oyOt2noQV1zYjtujnLYa0COT3RKPccevJLkqGJnVHsDgQRcHUfomUOAU4dvNhY1w0IaAU8Y64uCDfMEaHyWTQqMtVmibDo3Ou5jHEZAuF7DpdYtpmMbuta1o5AWW9xK0vcs2dpRLwjTG71hbqtjlhu5rgyT8jWjW6BpNy0XGhtmtqAxJI4N94geZATIY5NlW0jIBbaGSzrJq2qYTYSMJ6OC2wAhw81uxKUWtC5NNEwEqw3lkF1kZRUIQpARNcQrWxRvkdoxpP+ydKhdrGLGOmbE05yvz/AKG5lTFWQ3RVG4v3znSO1JJAOpcTlbolqqru27294YRfW4dK5VhtWMvU+vBMsVxAhoYD7x3jnfNMoX5Gw15LzK/NxcD8yu5ROu1p+60/gvOGJVxaMuH5hegMDqe8pYH396Jh/BcX8rGopmvj9j5yxWZCQhecXZuMCEjqi1uPRY1MwA6qCxSbdZaxL5cmAGzhf4m+S9H+PjqzHlYx2nxV8gdGx241uckgOTfuHkTyVRmh3AC9u7vZxsGn9ZVi7rdHi3XxQeJ5PhM0vJx+Kyjq+bda6aQESP8Aq2kizW8AB/zRdoyvZXqwhoJJu4/goqVgHifqdBzUlYEGWTTgPtHoq7i+IfEfeOg+yiyKRqra8DX0CiJqtzugTjDMKmqpN2JrnuPLh1J4BWiPYilh/wCurWMda5jiG+4HkTzUNkqKRRysmvsr7BszhUosytex3AvbkSonajs+nowHm0sJzbLHmCOvJVsk6L2K9oZefoVQ8k/5Lic7j4LkrsocvGlDWOikbIw7rmODmkcCDdertltoBWUcU41e0bw5OGRHz/NIyS8VY2JMvkWkuSOekJXNy5HI0JCXQ5wFyTYAXJ5DqsS8DVVbaPFjITDGfCPfPM8rqkMfskRKVDLaTb8tuylF3DIyOGTbfZHFcvxyullcXSySOc7XxOA9ArXjELGNuQRwbbVz/wBlS8dq9wc38T+gXax4IwRilJtkYX93nvuaeBDnKX2f7VaqkeLPdMzi2Q3y6Hgoam2fdKO8mkbCw6b1y539LE8h2Sp5TuwVQL+DJYzHvHkDdWkk/hKZ6L2K23gxKHfiNnNtvxnVp/ZWcLypsZjM2FYizvLsG8GStN7FpNr9bL1RFMHNDm5ggEHoRcKpJsQhCAEXEu2DEya1sY0ijHzfqu2XXmvtAxDexOpOo3w30bwV8fZSYw+k3/5yTGee778kd/qmgl1KYLRlFCJp44z7pcS63Boz/Rd32NqXPpWiQbrm33W2t7K/g/BcP2aZvTSHk0MHm9wau4fxNrawQi1mRMjP9QAyXO5eL2wNOOVMsDVrmdZYsdYXTGuq9dPVee/535Ub3PRpklu43tYa35dVBvkdnM0+KR3cwRnxNy957TwsFnitQSwBhtJIQ1padAdbjiE1jrXRmSQbrmQN7qMjwnvD7x3TxXpeLi8IGDI7ZsncS5se6DHAN6RwcCHSam6qWJ15qJ76DQDgGjkPmpXHK0xU4jIIfKd95uM758FW+93I3fadkPJahQ1xmuF76NYLN6nmoLB8GfWSucSGRs8Ukh91jR+vILKeJ1RMyCPMuIHS/M9LK2mhaIRDGQKeF3jP/wCqcau/pboFHbBaGoq3FogpP8PTnIyW9pNwLidQOiQbHRgX3e8tqXE3KmsLpsr9VYKGEd4BYWcmpV2Q5W9FAdsPHOPY3ik4Ndm0nlfqtuxu1clLKaKsBMLj3b2vzLHaZdFfavCRHKDqx+XkeBCqXafgu9Eyqbk+MiOUgWLvsuKpKP0lMq3aDst9CqSG/VvG8w8BfULofYHjJMc9OTk20jfWwP5KIxgfTsBZMfFJTmzjxyyP4KI7GK3cxJrb27xjmnrxWXKrixsHs9DXWJesCVpqZLBclGqxjjmJd2w558PNVJlRa5IN3G/z1TXbPFfaMbfTMqv1OOODHHeN7ED1XW4uKo2zHlnujHFsUDnucPcju1l+fFxUBhlCZ3mYjeaCdxvM8XHom9fMXBrAc3kD56q3YTQkNEbR4QN3LW3H8VrF2O9n9mO+Y6U5uGeYvlextyWyv2KbI0xu8LrF0L9DvDMXKumA0xibZg98WTHaOtMTb5HdcG+pKgDlm0MTqnD2zu+vpHmnm6t+Fx6rvPZniRnwyne43IZunP7OS49U0vhxhhyG4yX+4kLpPYcD/CWX+2780tjDoN0JbIUAYheU9rpz9Pqr/wA135r1aQvLHaTSd1ilS05eMu9DoUzH2LkQTpliZslpcsbpzRSyY2efaGocPea+Eg/3nNdI2Xp5KipAFy5x33O5feK5psr4m1MY950Rc0dWG66PsFtU2nZ3ojD3PaGuN7FpGVrckrVNDOtl+xJjoXbrrkcHc1X6yryPnZST8RdVt3nndyu23BU7F60e6TYEnMa5cVzJYH5jvZo0y4naRzmn6phs12Y3jkLEaIOIXEURaSPrJMwbuOenBQLpzYaHfde/G3VKa4AvcQRlYf8AtdKKpUIsMcxHvpnHQCzWjkAonFKq1ydGi3qtbJrknPiVHV5L3NYNXkD1OSl9ErZN7NU/dwPmt7SoJijNs2xj33j8lPQU5O61o8Dcmj8z5nVa4KbdeI2+7A0RN5Xt43fNWLDcLcfcaXW1UpUVlt6NlDQbrNM/JP8ADIXOLTumzTmeimMNp3dy4buXEnVSNLS2YDkG2upbsskiKxSWMRZ3373YOfMquYwRNDVxkXvDvAdW53ViqakPdKRY7sbrZaFU7Z1xLpy46U8v+kqX0R9I/stHe4ZXwuzAa425ezd+qp3Zw/dxOn/7lleOxhv+GxFx07t3+hyo3Z+2+KU9v5v7rLP/ACxsez0s52ajsVnsE8dqVX9oaizT5Llwjch0nSOXbQ1xdUPN9Mh6KIrJri3Oy14rUnvn+qZOqbrvxjUTDJ2x5hWdSCfgY5w8+C6nslFkHZG7Tl1XJsFk9pKfuD5XXXNh6Z0hsDYC2aqizLlPK1sLnW3d1uXVx0sqtW4cXQRtcbvkkD8+QN7lWp8A3XNeRut8V+GQ4qkbQ7UNEL5I83D2UQ5vd4Ru89VBYq+J1Y+hYrPfKadlPH97d1seQsusdktCYsLpwfiaXfMrkG0lFYUGFRkl+8Jp+PtZTc3tyC9EYfSCKNkbdGNa0egslMuOboSoUAYlcJ7fMBLJ4qoDwyDu3ZfENLruxKhNqtno66mkgk0cPCeLXjQhWjplJI8nE2CwKk8fwGWjndBMLOacidHN4EKMsb/mtF2hVbMsExI09QyTg0+Ic2nIg+hVpxRj6GQSxDfpZjvMcDcZ6tJGhvwVMqGWN1P7NbbSUrTE9jZ6dxu6F+l+bTwKzy0x3aJ6HbqENF5JcvgDBn/ctFTtEKk3ZGGNaDqbl1+PRKzHcHNnGklDtS0Ou26bYhjMc8m/DCIY93dDB0Op/NWjsh6MxNmAb5DzWuWcd2RzK1ieyb1EnhtdMopZg12RW3ZyLfrmuOkTTIem4Lj8bJuX5eSc7KH/AKx/KEtH9zmj8gVSRaKLdgcReBn4jd7vN2avGAyObHe9s7HqqTs8/dz6AellecHDC2zjbiPNWfQLss9OQ1gHP9VW9pMSIcIYza2buqnaeNuVwTbRVeWic+aRxB1IF1QtY5oKfdpZHH4jZvkqzGBDBiEpy3YtwebslccTIbE1g0aAT5qg9oFb3OGNiH1lXJvEcSxpsFeT0R9F7Om9xgVfOfjD2j0YR+ZVT7IaPvMTj+4HO+SuO1/+B2dp6bR8+6XDjYnfKjuwmi9pUTEe6zcB6uzssuTUWMj2dhtqq1tI27HeSnnTdVXMermBpDrE8LLDig3IZN6OM7SQ7s19AVE3Vvx+kMgNhmDcKpSRkGxFiu2jE0OMCnDajdccpAWE8idPxXQNnNpXxewe8sdGd1zdN4DQjnkuXTC4DuSsNHtDTzNaytY7eaLNnYfHbgCOKU3TGraOl4/ti18G65wjh+LPxPz0Cr1HWNY0V1QzcghuKOA/5slspCDnbiq+zFMOpyHsbLVPGne5NB4ZcVuwPCqrG6sb9xEwjeI9yNn2W8LqrkWounYzs/JVVUuJ1I1Lu7J4uOpHQDJduaobCKNlPEyGEbrIwAP1KlYSqEm5CEIAbuN1g54CzexN5IypIogtr9mKauj3Z25j3ZBbeaeh5LhO0vZvU0zjuDv4+D26gfeC9DVMBIUVNhbjoFeMqIaPMVRCR4XNLSPtApi9ll6aq9kWP9+Nrr82hMD2fU/8iP5Ik0wSPOjYidAT5BS9M0sAa4FpzNiLLvMWyEDPdiY3yAXNe1Wg7qsYeD4r+oJBVoIiXRVzOtckybmRYF2aYKQ4e/JPtljeCtt/KafQOzUQ9+SlthHb000P86CSMeeTx/pSpDY9Ftw2TJlsrgH8FNS449rgGD3dclWdlKgPiaXZGN26fIZK6sljfYNAPWyt8KfSx4DiJkYHC9tLdVJVbWhpk0AFytGC0bWR2GXE/uqjtrtIXnuYCSwHMj4nX90c/wDdQXHrsQE7u5Ybuebn7sfEnyCpMv8A9tjbI2ZwU9mC2m5HqfUhZbRYx/D6Z0bTerqW7r7f5UZ4DkSpbZalbg2FSVc1hPUN9mOIB0HPqqtgitdte0AnrBCz3KdoZ/dx/ZWjs9iNNQMG74pbyH1yAPoAuYbOYVJiFc1puTI/fkd9293Feg4cLFgABYAAeQAA/JUaT7LkLLUyO1vbkmU+HF3C6u9Ng1xopKDAgNQrR8Y9AcofgL3HQpjU9nTp+Ba7g4fqu3R4KwahOY6FrdAFf2FHGzzlV9jGINuY2slHRwB+RUczsbxNxyp7eb2AfmvUoYlslylZKVHAdmv/AI+TucHVkjY2cWMO84gcL6BdmwfZuGliEUDAxg4cSeZPEqYsiyqWNMcC2MYs0IAEIQgBC1JuBZIQBpfEtfdgcE6WLmoAjpmppJGph1OtP0QHlz9OasmBDPp1zftswgmnhnA+qc5jz0fmPxXXnUai9psBbU0ssD8hI0gHk8Zg/ghSKyVo8qBIVvrKJ0Mjo3ghzCW5i17G1x8lptxWiO0ZmqZi5JhFeYJ2SDVjgfTiPksyUymyKVMdBl4xSX6FVCZgvTVNpBbTPUDqCrDh2MNFnNza7MFv5dFVdmMcgmgNFWkiP/Il/lPJ4jkscS2Hr6TxRB0kRzbJEd5rhwNhoojKi7VnRJsfllZ3bAWtJsTpcdXcAq1im0kNEPCWzVOdmj6uE/av8R/ZVaPDsSqDuBs7uliB6q1YX2bw0be/xORosA4RXzvrZyHIEjVsNsoamQ4hiBIhad8F/wAbhnn90KD7RdtnV9T4DaCPwxt0uBxt6Lbtt2guqgIIAYqduTWDjbn0Tjss2CNdP3kgtBEbuNsnHg0JZYv/AGO7GmnpzUyNtLNbcvq2L/ddNpqAWW+mpgAABYAAAcAOQT1rFIGuKCwW2yVCgAQhCABCEIAEIQgAQhCABCEIAEJUIARF0qQhACEXHRDW206/iboa2wSlAAojHH5tHmbfh+6f1VSGjryUJWzd44uPkB0/VSiGc67RthfpPt4spWtsR8LhvC18sjm7PquOTRlpLXAgtJBB1B5FeniLf7qkba7CQ1RMjPZTW1GjraXCanQqSs4kQsJo7jqprGdmqimPtI3W4OaLtKh3uVrTBWM95TeCbb1dJYQzPa37F7t8rOvZRkkF8wm5aktUNTsuk/a9XPyLw1tiLNABvbXetdVXFMXkqH78jnOPVzjb5laIKZzyAxrnE8ACSuhbH9itVVEPmb3EWviycR0CiySD2C7P5sSnDWgsiFi+Qg2Db57vM5FepMDwGKkgbDC2zGgDzPM9Vp2b2diooWxQtDWtAHmeZPqfmpdQAlkqChAAhCEACSyVCABCEIAEISoARCEIAEIQgASoQgAQkQgAWuWSy2FNZggBjVOubpsWp8+NajEhARtQ08FGPpCTeysbYFsFMOitZFFRfh7jlbI8xcfioyq2HglPjgYTztb8l0P6IOi3R0g5BCYUcvZ2S0rj9SR5XUnQdjNGMzFfzXRGRALc1DYUQuD7IUtN9VBG08w0X+amd0JbJVUkSyEqEACEIQAIQhAAhCEACEIQAIQhAAhCEAKhIhAH/9k="/>
          <p:cNvSpPr>
            <a:spLocks noChangeAspect="1" noChangeArrowheads="1"/>
          </p:cNvSpPr>
          <p:nvPr/>
        </p:nvSpPr>
        <p:spPr bwMode="auto">
          <a:xfrm>
            <a:off x="0" y="-944563"/>
            <a:ext cx="2305050" cy="1981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http://www.polisrf.ru/images/122333344444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4191000"/>
            <a:ext cx="5105400" cy="236220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426449"/>
              </p:ext>
            </p:extLst>
          </p:nvPr>
        </p:nvGraphicFramePr>
        <p:xfrm>
          <a:off x="0" y="457200"/>
          <a:ext cx="9144000" cy="655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825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457200"/>
            <a:ext cx="8534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Страховщик вправе провести осмотр ТС</a:t>
            </a:r>
          </a:p>
          <a:p>
            <a:pPr>
              <a:buNone/>
            </a:pPr>
            <a:r>
              <a:rPr lang="ru-RU" sz="2800" dirty="0" smtClean="0"/>
              <a:t>Срок действия договора ОСАГО - 1 год. Минимальный срок страхования 3 </a:t>
            </a:r>
            <a:r>
              <a:rPr lang="ru-RU" sz="2800" dirty="0" err="1" smtClean="0"/>
              <a:t>мес</a:t>
            </a:r>
            <a:r>
              <a:rPr lang="ru-RU" sz="2800" dirty="0" smtClean="0"/>
              <a:t> для </a:t>
            </a:r>
            <a:r>
              <a:rPr lang="ru-RU" sz="2800" dirty="0" err="1" smtClean="0"/>
              <a:t>физ</a:t>
            </a:r>
            <a:r>
              <a:rPr lang="ru-RU" sz="2800" dirty="0" smtClean="0"/>
              <a:t> лиц и до 6 месяцев для юридических лиц (ограниченное использование ТС).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743200"/>
            <a:ext cx="5715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974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0" y="534768"/>
            <a:ext cx="888095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При заключении договора</a:t>
            </a:r>
            <a:r>
              <a:rPr lang="ru-RU" sz="2400" dirty="0" smtClean="0">
                <a:solidFill>
                  <a:srgbClr val="222222"/>
                </a:solidFill>
                <a:latin typeface="Arial" pitchFamily="34" charset="0"/>
                <a:ea typeface="Times New Roman" pitchFamily="18" charset="0"/>
              </a:rPr>
              <a:t> с указанием допущенных к управлению лиц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(ограниченное использование), страхователь предоставляет  сведения 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 каждом водителе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2362200"/>
            <a:ext cx="89154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договор ОСАГО можно вносить изменения (увеличение степени риска), что влечет за собой увеличение страховых премий. Изменения в страховой полис  вносятся в раздел "Особые отметки" с указанием даты и времени внесения изменений</a:t>
            </a:r>
          </a:p>
          <a:p>
            <a:r>
              <a:rPr lang="ru-RU" sz="2400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5066" name="Picture 10" descr="http://autossale.ru/images/osag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953000"/>
            <a:ext cx="5638800" cy="1752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06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15400" cy="533400"/>
          </a:xfrm>
          <a:solidFill>
            <a:schemeClr val="accent2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700" dirty="0" smtClean="0"/>
              <a:t>Коэффициенты, используемые для расчета страховой </a:t>
            </a:r>
            <a:r>
              <a:rPr lang="ru-RU" sz="2700" dirty="0" err="1" smtClean="0"/>
              <a:t>пр</a:t>
            </a:r>
            <a:r>
              <a:rPr lang="ru-RU" sz="2700" dirty="0" smtClean="0"/>
              <a:t> премии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609600"/>
            <a:ext cx="8915400" cy="62484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 </a:t>
            </a:r>
            <a:r>
              <a:rPr lang="ru-RU" sz="2400" b="1" dirty="0">
                <a:solidFill>
                  <a:srgbClr val="FF0000"/>
                </a:solidFill>
              </a:rPr>
              <a:t>= Тб * Кт * </a:t>
            </a:r>
            <a:r>
              <a:rPr lang="ru-RU" sz="2400" b="1" dirty="0" err="1">
                <a:solidFill>
                  <a:srgbClr val="FF0000"/>
                </a:solidFill>
              </a:rPr>
              <a:t>Квс</a:t>
            </a:r>
            <a:r>
              <a:rPr lang="ru-RU" sz="2400" b="1" dirty="0">
                <a:solidFill>
                  <a:srgbClr val="FF0000"/>
                </a:solidFill>
              </a:rPr>
              <a:t> * Ко * Км * Кс * </a:t>
            </a:r>
            <a:r>
              <a:rPr lang="ru-RU" sz="2400" b="1" dirty="0" err="1">
                <a:solidFill>
                  <a:srgbClr val="FF0000"/>
                </a:solidFill>
              </a:rPr>
              <a:t>Кбм</a:t>
            </a:r>
            <a:r>
              <a:rPr lang="ru-RU" sz="2400" b="1" dirty="0">
                <a:solidFill>
                  <a:srgbClr val="FF0000"/>
                </a:solidFill>
              </a:rPr>
              <a:t> * </a:t>
            </a:r>
            <a:r>
              <a:rPr lang="ru-RU" sz="2400" b="1" dirty="0" err="1">
                <a:solidFill>
                  <a:srgbClr val="FF0000"/>
                </a:solidFill>
              </a:rPr>
              <a:t>Кн</a:t>
            </a:r>
            <a:endParaRPr lang="ru-RU" sz="2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053466"/>
              </p:ext>
            </p:extLst>
          </p:nvPr>
        </p:nvGraphicFramePr>
        <p:xfrm>
          <a:off x="152400" y="838200"/>
          <a:ext cx="8839200" cy="465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665140"/>
                <a:gridCol w="1564460"/>
              </a:tblGrid>
              <a:tr h="458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Название  коэффициента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Применение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680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aseline="-25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Базовый страховой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тариф  (3400-4118 </a:t>
                      </a:r>
                      <a:r>
                        <a:rPr lang="ru-RU" sz="18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руб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 12.04.2015)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Всегда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484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aseline="-25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27051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Коэффициент в зависимости от территории преимущественного использования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ТС (место регистрации)  Смоленск 1.2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Всегда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2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aseline="-25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Коэффициент в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зависимости от мощности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двигателя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Всегда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400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aseline="-25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Коэффициент в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зависимости от возраста и стажа водителя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Всегда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112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aseline="-25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Коэффициент в зависимости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 отсутствия сведений о лицах, допущенных к управлению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Список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ограничен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400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aseline="-25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Коэффициент в зависимости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 сезонного использования ТС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Примен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один из двух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647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aseline="-25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Коэффициент в зависимости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 срока страхования ТС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5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aseline="-25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БМ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Наличия или отсутствия страховых выплат, произведенных СК в предшествующие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периоды (</a:t>
                      </a:r>
                      <a:r>
                        <a:rPr lang="ru-RU" sz="18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бонус-малус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Примен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начиная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2года,для 1 года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803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baseline="-25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Коэффициент,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грубых нарушениях условий страхования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15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1" y="152400"/>
          <a:ext cx="8839201" cy="6798704"/>
        </p:xfrm>
        <a:graphic>
          <a:graphicData uri="http://schemas.openxmlformats.org/drawingml/2006/table">
            <a:tbl>
              <a:tblPr/>
              <a:tblGrid>
                <a:gridCol w="4190999"/>
                <a:gridCol w="4648202"/>
              </a:tblGrid>
              <a:tr h="228600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Изменения с 02.08.2014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43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Потерпевший  ДТП обращается за возмещением в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СК</a:t>
                      </a:r>
                      <a:r>
                        <a:rPr lang="ru-RU" sz="1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виновника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или в свою страховую компанию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Потерпевший в ДТП обращается за возмещением в свою страховую компанию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Лимит выплаты по «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Европротоколу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» составляет 25 000 рублей</a:t>
                      </a:r>
                      <a:endParaRPr lang="ru-RU" sz="16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Лимит выплаты по «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Европротоколу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» составляет 50 000 рублей</a:t>
                      </a:r>
                      <a:endParaRPr lang="ru-RU" sz="16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6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Страховщик не несет ответственности за навязывание дополнительных услуг к полису ОСАГО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Предусмотрен штраф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навязывание дополнительных услуг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96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Изменения с 01.09.2014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418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Скидка за безубыточность (коэффициент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бонус-малус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) подтверждается справкой из страховой компании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Справки не принимаются. При заключении ОСАГО обязателен запрос в базу РСА о значении коэффициента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бонус-малус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и наличии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техсмотра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79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Срок выплаты возмещения по полису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ru-RU" sz="1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более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30 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раб.дней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Срок выплаты возмещения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ru-RU" sz="1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более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20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рабочих дней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79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Неустойка за задержку выплату по ОСАГО — 0,11% от суммы выплаты за каждый день просрочки.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Неустойка за задержку выплаты по ОСАГО — 1% от суммы выплаты за каждый день просрочки.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96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Изменения с 01.10.2014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021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Выплата по всем поврежденным в ДТП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ТС ограничена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160 000 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руб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Сумма делится на всех пострадавших.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Выплата каждому пострадавшему в ДТП автомобилю ограничена суммой 400 000 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руб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96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Изменения с 01.06.2015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388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Компенсации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вреда жизни и здоровью потерпевших в ДТП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160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 000 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руб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каждому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Размер выплаты увеличен до 500 000 рублей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79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Полис ОСАГО оформляется на бланке гознака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Полис </a:t>
                      </a: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ОСАГО </a:t>
                      </a: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самостоятельно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 электронном виде.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96" marR="281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1516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10600" cy="41116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Возмещение ущерба</a:t>
            </a:r>
            <a:endParaRPr lang="ru-RU" sz="3200" dirty="0"/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0" y="117972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Verdana" pitchFamily="34" charset="0"/>
                <a:ea typeface="Times New Roman" pitchFamily="18" charset="0"/>
              </a:rPr>
              <a:t> -</a:t>
            </a:r>
            <a:r>
              <a:rPr lang="ru-RU" sz="2400" dirty="0" smtClean="0">
                <a:latin typeface="Verdana" pitchFamily="34" charset="0"/>
              </a:rPr>
              <a:t>Каждый из водителей </a:t>
            </a:r>
            <a:r>
              <a:rPr lang="ru-RU" sz="2400" b="1" dirty="0" smtClean="0">
                <a:latin typeface="Verdana" pitchFamily="34" charset="0"/>
              </a:rPr>
              <a:t>обязан</a:t>
            </a:r>
            <a:r>
              <a:rPr lang="ru-RU" sz="2400" dirty="0" smtClean="0">
                <a:latin typeface="Verdana" pitchFamily="34" charset="0"/>
              </a:rPr>
              <a:t> направить бланк извещения о ДТП своему страховщику в течение 5 рабочих дней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Verdana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Verdana" pitchFamily="34" charset="0"/>
                <a:ea typeface="Times New Roman" pitchFamily="18" charset="0"/>
              </a:rPr>
              <a:t>-Для осуществления страховой выплаты страховщик принимает документы о ДТП , оформленные сотрудниками полиции.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Verdana" pitchFamily="34" charset="0"/>
                <a:ea typeface="Times New Roman" pitchFamily="18" charset="0"/>
              </a:rPr>
              <a:t>Оформление документов о ДТП может осуществляться без участия сотрудников полиции в след. случаях (Евро протокол):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Verdana" pitchFamily="34" charset="0"/>
                <a:ea typeface="Times New Roman" pitchFamily="18" charset="0"/>
              </a:rPr>
              <a:t>- в результате ДТП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222222"/>
                </a:solidFill>
                <a:effectLst/>
                <a:latin typeface="Verdana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Verdana" pitchFamily="34" charset="0"/>
                <a:ea typeface="Times New Roman" pitchFamily="18" charset="0"/>
              </a:rPr>
              <a:t>вред причинен только имуществу;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Verdana" pitchFamily="34" charset="0"/>
                <a:ea typeface="Times New Roman" pitchFamily="18" charset="0"/>
              </a:rPr>
              <a:t>- ДТП произошло с участием 2 ТС;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Verdana" pitchFamily="34" charset="0"/>
                <a:ea typeface="Times New Roman" pitchFamily="18" charset="0"/>
              </a:rPr>
              <a:t>- отсутствие разногласий между водителями, при этом вред, причиненный  имуществу, не может превышать </a:t>
            </a:r>
            <a:r>
              <a:rPr lang="ru-RU" sz="2400" dirty="0" smtClean="0">
                <a:solidFill>
                  <a:srgbClr val="222222"/>
                </a:solidFill>
                <a:latin typeface="Verdana" pitchFamily="34" charset="0"/>
                <a:ea typeface="Times New Roman" pitchFamily="18" charset="0"/>
              </a:rPr>
              <a:t>50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Verdana" pitchFamily="34" charset="0"/>
                <a:ea typeface="Times New Roman" pitchFamily="18" charset="0"/>
              </a:rPr>
              <a:t> тыс. рублей.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pic>
        <p:nvPicPr>
          <p:cNvPr id="52227" name="Picture 3" descr="D:\Новая папка (4)\Рабочий стол\фото\imagesCAXGNSN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52401"/>
            <a:ext cx="2590800" cy="1066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7347752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" y="600164"/>
            <a:ext cx="8991600" cy="1323439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Страховщик проводит осмотр поврежденного имущества и организует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независимую экспертизу в срок не более 5 рабочих дней с даты получения от потерпевшего заявления о страховой выплате 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2286000"/>
            <a:ext cx="8610600" cy="212365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При причинении вреда имуществу потерпевший обязан представить поврежденное имущество или его остатки </a:t>
            </a:r>
          </a:p>
          <a:p>
            <a:r>
              <a:rPr lang="ru-RU" sz="2400" dirty="0" smtClean="0"/>
              <a:t>для проведения осмотра и  организации </a:t>
            </a:r>
          </a:p>
          <a:p>
            <a:r>
              <a:rPr lang="ru-RU" sz="2400" dirty="0" smtClean="0"/>
              <a:t>независимой экспертизы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4882753"/>
            <a:ext cx="9144000" cy="70788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При причинении вреда здоровью потерпевшего возмещению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 подлежат утраченный потерпевшим заработок и расходы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на лечение,,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6325" name="Picture 5" descr="http://ic.pics.livejournal.com/marloshka/47526999/5968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3124200"/>
            <a:ext cx="2686050" cy="167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93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/>
              <a:t>При причинении вреда имуществу потерпевшего  потерпевший должен представить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4678363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sz="2800" dirty="0" smtClean="0"/>
              <a:t>) документы, подтверждающие право собственности потерпевшего на поврежденное имущество;</a:t>
            </a:r>
          </a:p>
          <a:p>
            <a:pPr>
              <a:buNone/>
            </a:pPr>
            <a:r>
              <a:rPr lang="ru-RU" sz="2800" dirty="0" smtClean="0"/>
              <a:t>б) заключение независимой экспертизы о размере причиненного вреда;</a:t>
            </a:r>
          </a:p>
          <a:p>
            <a:pPr>
              <a:buNone/>
            </a:pPr>
            <a:r>
              <a:rPr lang="ru-RU" sz="2800" dirty="0" smtClean="0"/>
              <a:t>в) документы, подтверждающие оплату услуг независимого эксперта;</a:t>
            </a:r>
          </a:p>
          <a:p>
            <a:pPr>
              <a:buNone/>
            </a:pPr>
            <a:r>
              <a:rPr lang="ru-RU" sz="2800" dirty="0" smtClean="0"/>
              <a:t>г) документы по оказанию и </a:t>
            </a:r>
          </a:p>
          <a:p>
            <a:pPr>
              <a:buNone/>
            </a:pPr>
            <a:r>
              <a:rPr lang="ru-RU" sz="2800" dirty="0" smtClean="0"/>
              <a:t>оплате услуг </a:t>
            </a:r>
          </a:p>
          <a:p>
            <a:pPr>
              <a:buNone/>
            </a:pPr>
            <a:r>
              <a:rPr lang="ru-RU" sz="2800" dirty="0" smtClean="0"/>
              <a:t>по эвакуации поврежденного </a:t>
            </a:r>
          </a:p>
          <a:p>
            <a:pPr>
              <a:buNone/>
            </a:pPr>
            <a:r>
              <a:rPr lang="ru-RU" sz="2800" dirty="0" smtClean="0"/>
              <a:t>имущества;</a:t>
            </a:r>
          </a:p>
          <a:p>
            <a:endParaRPr lang="ru-RU" sz="2800" dirty="0"/>
          </a:p>
        </p:txBody>
      </p:sp>
      <p:pic>
        <p:nvPicPr>
          <p:cNvPr id="4" name="Picture 2" descr="D:\Новая папка (4)\Рабочий стол\фото\pryamoe-vozmeshenie-usherba-ubytkov-pvu-directcompensationsumma-osago-1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3810000"/>
            <a:ext cx="2590800" cy="259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2471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810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dirty="0" smtClean="0"/>
              <a:t>Актуализация знаний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609600"/>
            <a:ext cx="8458200" cy="6019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600" b="1" dirty="0" smtClean="0"/>
              <a:t>На предыдущих занятиях рассматривались вопросы имущественного страхования.</a:t>
            </a:r>
          </a:p>
          <a:p>
            <a:pPr marL="0" indent="0">
              <a:buNone/>
            </a:pPr>
            <a:r>
              <a:rPr lang="ru-RU" sz="1600" b="1" dirty="0" smtClean="0"/>
              <a:t>ПРОВЕРЬ СЕБЯ, для того, чтобы меньше трудностей возникло при изучении новой темы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Объект страхования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Виды имущества, подлежащие страхованию..</a:t>
            </a:r>
          </a:p>
          <a:p>
            <a:pPr marL="0" indent="0">
              <a:buNone/>
            </a:pPr>
            <a:r>
              <a:rPr lang="ru-RU" sz="1600" dirty="0">
                <a:latin typeface="+mj-lt"/>
              </a:rPr>
              <a:t>Виды имущества, </a:t>
            </a:r>
            <a:r>
              <a:rPr lang="ru-RU" sz="1600" dirty="0" smtClean="0">
                <a:latin typeface="+mj-lt"/>
              </a:rPr>
              <a:t>не подлежащие страхованию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Договор страхования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Виды договоров страхования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Страхуемые риски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Условия страхования: обязательные, существенные, обычные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В каком документе указываются условия страхования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Какой документ является подтверждением договора страхования, что в нем указывается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Как определяется стоимость застрахованного имущества, страховая сумма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В какой форме заключается договор страхования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Требуется ли осмотр имущества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Какие документы представляет страхователь для заключения договора имущественного страхования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В каких случаях договор страхования признается не действительным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Порядок определения ущерба по договору </a:t>
            </a:r>
            <a:r>
              <a:rPr lang="ru-RU" sz="1600" dirty="0">
                <a:latin typeface="+mj-lt"/>
              </a:rPr>
              <a:t>имущественного </a:t>
            </a:r>
            <a:r>
              <a:rPr lang="ru-RU" sz="1600" dirty="0" smtClean="0">
                <a:latin typeface="+mj-lt"/>
              </a:rPr>
              <a:t>страхования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Франшиза по договору страхования и ее назначение</a:t>
            </a:r>
          </a:p>
          <a:p>
            <a:pPr marL="0" indent="0">
              <a:buNone/>
            </a:pPr>
            <a:r>
              <a:rPr lang="ru-RU" sz="1600" dirty="0">
                <a:latin typeface="+mj-lt"/>
              </a:rPr>
              <a:t>Порядок </a:t>
            </a:r>
            <a:r>
              <a:rPr lang="ru-RU" sz="1600" dirty="0" smtClean="0">
                <a:latin typeface="+mj-lt"/>
              </a:rPr>
              <a:t>выплаты страхового возмещения по </a:t>
            </a:r>
            <a:r>
              <a:rPr lang="ru-RU" sz="1600" dirty="0">
                <a:latin typeface="+mj-lt"/>
              </a:rPr>
              <a:t>договору имущественного </a:t>
            </a:r>
            <a:r>
              <a:rPr lang="ru-RU" sz="1600" dirty="0" smtClean="0">
                <a:latin typeface="+mj-lt"/>
              </a:rPr>
              <a:t>страхования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Производится ли возврат страховой премии, если </a:t>
            </a:r>
            <a:r>
              <a:rPr lang="ru-RU" sz="1600" dirty="0">
                <a:latin typeface="+mj-lt"/>
              </a:rPr>
              <a:t>страхователь утратил право собственности на </a:t>
            </a:r>
            <a:r>
              <a:rPr lang="ru-RU" sz="1600" dirty="0" smtClean="0">
                <a:latin typeface="+mj-lt"/>
              </a:rPr>
              <a:t>строение и действие </a:t>
            </a:r>
            <a:r>
              <a:rPr lang="ru-RU" sz="1600" dirty="0">
                <a:latin typeface="+mj-lt"/>
              </a:rPr>
              <a:t>договора </a:t>
            </a:r>
            <a:r>
              <a:rPr lang="ru-RU" sz="1600" dirty="0" smtClean="0">
                <a:latin typeface="+mj-lt"/>
              </a:rPr>
              <a:t>прекращается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Сроки составления акта о страховом случае и выплаты страхового возмещения</a:t>
            </a:r>
          </a:p>
          <a:p>
            <a:pPr marL="0" indent="0">
              <a:buNone/>
            </a:pPr>
            <a:r>
              <a:rPr lang="ru-RU" sz="1600" dirty="0" smtClean="0">
                <a:latin typeface="+mj-lt"/>
              </a:rPr>
              <a:t>В каких случаях ущерб не возмещается</a:t>
            </a:r>
            <a:endParaRPr lang="ru-RU" sz="1600" dirty="0">
              <a:latin typeface="+mj-lt"/>
            </a:endParaRPr>
          </a:p>
          <a:p>
            <a:pPr marL="0" indent="0">
              <a:buNone/>
            </a:pPr>
            <a:endParaRPr lang="ru-RU" sz="1500" dirty="0"/>
          </a:p>
          <a:p>
            <a:pPr marL="0" indent="0">
              <a:buNone/>
            </a:pP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252247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915400" cy="7620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br>
              <a:rPr lang="ru-RU" sz="2000" b="1" dirty="0" smtClean="0"/>
            </a:br>
            <a:r>
              <a:rPr lang="ru-RU" sz="2400" b="1" dirty="0" smtClean="0"/>
              <a:t>При причинении вреда имуществу потерпевшего возмещению подлежат</a:t>
            </a:r>
            <a:r>
              <a:rPr lang="ru-RU" sz="2000" dirty="0" smtClean="0"/>
              <a:t>: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br>
              <a:rPr lang="ru-RU" sz="2000" b="1" dirty="0" smtClean="0"/>
            </a:br>
            <a:r>
              <a:rPr lang="ru-RU" sz="2000" dirty="0" smtClean="0"/>
              <a:t>а</a:t>
            </a:r>
            <a:r>
              <a:rPr lang="ru-RU" sz="2400" dirty="0" smtClean="0"/>
              <a:t>) в случае полной гибели имущества - действительная стоимость имущества , в случае повреждения имущества - расходы, необходимые для приведения имущества в состояние, в котором оно находилось до момента наступления страхового случая;</a:t>
            </a:r>
            <a:br>
              <a:rPr lang="ru-RU" sz="2400" dirty="0" smtClean="0"/>
            </a:br>
            <a:r>
              <a:rPr lang="ru-RU" sz="2400" dirty="0" smtClean="0"/>
              <a:t>б) иные расходы (</a:t>
            </a:r>
            <a:r>
              <a:rPr lang="ru-RU" sz="2400" dirty="0" err="1" smtClean="0"/>
              <a:t>эвакуацияТС</a:t>
            </a:r>
            <a:r>
              <a:rPr lang="ru-RU" sz="2400" dirty="0" smtClean="0"/>
              <a:t>, хранение поврежденного ТС, доставка пострадавших в лечебное учреждение и т.д.).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76600"/>
            <a:ext cx="8839200" cy="4572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62500" lnSpcReduction="20000"/>
          </a:bodyPr>
          <a:lstStyle/>
          <a:p>
            <a:pPr algn="l"/>
            <a:r>
              <a:rPr lang="ru-RU" sz="23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3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расходы по восстановлению поврежденного имущества включаются</a:t>
            </a:r>
            <a:endParaRPr lang="ru-RU" sz="3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3581400"/>
            <a:ext cx="853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 расходы на материалы и запасные части, а также их доставку;</a:t>
            </a:r>
          </a:p>
          <a:p>
            <a:r>
              <a:rPr lang="ru-RU" sz="2400" dirty="0" smtClean="0"/>
              <a:t>- расходы на оплату работ по ремонту</a:t>
            </a:r>
            <a:r>
              <a:rPr lang="ru-RU" dirty="0" smtClean="0"/>
              <a:t>;</a:t>
            </a:r>
          </a:p>
        </p:txBody>
      </p:sp>
      <p:pic>
        <p:nvPicPr>
          <p:cNvPr id="61442" name="Picture 2" descr="D:\Новая папка (4)\Рабочий стол\фото\PF-car-crash_1016457c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4495800"/>
            <a:ext cx="7391400" cy="2095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651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 smtClean="0"/>
              <a:t>Страховая выплата</a:t>
            </a:r>
            <a:endParaRPr lang="ru-RU" sz="2400" dirty="0"/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0" y="1994592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Страховщик рассматривает заявление потерпевшего о страховой выплате в течение 30 дней с даты </a:t>
            </a:r>
            <a:r>
              <a:rPr lang="ru-RU" sz="2000" dirty="0" smtClean="0">
                <a:solidFill>
                  <a:srgbClr val="222222"/>
                </a:solidFill>
                <a:latin typeface="Arial" pitchFamily="34" charset="0"/>
                <a:ea typeface="Times New Roman" pitchFamily="18" charset="0"/>
              </a:rPr>
              <a:t>его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 получения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 и составляет страховой акт</a:t>
            </a:r>
            <a:r>
              <a:rPr lang="ru-RU" sz="2000" dirty="0" smtClean="0">
                <a:solidFill>
                  <a:srgbClr val="222222"/>
                </a:solidFill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970213" algn="ctr"/>
                <a:tab pos="5940425" algn="r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 получением страховой выплаты потерпевший владелец ТС обращается в свою страховую компанию, предоставив заявление, справку о ДТП из ГИБДД, копии протокола об административном правонарушении, документы, подтверждающие право собственности на ТС.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970213" algn="ctr"/>
                <a:tab pos="5940425" algn="r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Если не найдено виновное лицо, то пострадавший имеет право только на компенсационные выплаты, которые осуществляются также и профессиональным объединением страховщиков.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21142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ea typeface="Times New Roman"/>
                <a:cs typeface="Arial" pitchFamily="34" charset="0"/>
              </a:rPr>
              <a:t>Выплата каждому пострадавшему в ДТП автомобилю ограничена суммой 400 000 </a:t>
            </a:r>
            <a:r>
              <a:rPr lang="ru-RU" sz="2000" dirty="0" err="1" smtClean="0">
                <a:latin typeface="Arial" pitchFamily="34" charset="0"/>
                <a:ea typeface="Times New Roman"/>
                <a:cs typeface="Arial" pitchFamily="34" charset="0"/>
              </a:rPr>
              <a:t>руб</a:t>
            </a:r>
            <a:r>
              <a:rPr lang="ru-RU" sz="2000" dirty="0" smtClean="0">
                <a:latin typeface="Arial" pitchFamily="34" charset="0"/>
                <a:ea typeface="Times New Roman"/>
                <a:cs typeface="Arial" pitchFamily="34" charset="0"/>
              </a:rPr>
              <a:t> Компенсации </a:t>
            </a:r>
            <a:r>
              <a:rPr lang="ru-RU" sz="2000" dirty="0">
                <a:latin typeface="Arial" pitchFamily="34" charset="0"/>
                <a:ea typeface="Times New Roman"/>
                <a:cs typeface="Arial" pitchFamily="34" charset="0"/>
              </a:rPr>
              <a:t>вреда жизни и здоровью потерпевших в ДТП </a:t>
            </a:r>
            <a:r>
              <a:rPr lang="ru-RU" sz="2000" dirty="0" smtClean="0">
                <a:latin typeface="Arial" pitchFamily="34" charset="0"/>
                <a:ea typeface="Times New Roman"/>
                <a:cs typeface="Arial" pitchFamily="34" charset="0"/>
              </a:rPr>
              <a:t>до 500 000руб </a:t>
            </a:r>
            <a:endParaRPr lang="ru-RU" sz="2000" dirty="0"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36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41116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1600" dirty="0" smtClean="0"/>
              <a:t>Ситуационное задание по расчету страховой премии по договору </a:t>
            </a:r>
            <a:r>
              <a:rPr lang="ru-RU" sz="1400" dirty="0" smtClean="0"/>
              <a:t>ОСАГ</a:t>
            </a:r>
            <a:r>
              <a:rPr lang="ru-RU" sz="1400" dirty="0"/>
              <a:t>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762000"/>
            <a:ext cx="8763000" cy="5364163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700" b="1" dirty="0"/>
              <a:t>Рассчитайте размер страховой премии и составьте страховой полис по обязательному страхованию гражданской ответственности владельцев транспортных средств (ОСАГО)</a:t>
            </a:r>
          </a:p>
          <a:p>
            <a:pPr marL="0" indent="0">
              <a:buNone/>
            </a:pPr>
            <a:r>
              <a:rPr lang="ru-RU" sz="3700" b="1" dirty="0"/>
              <a:t> 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Согласно Заявления гражданина Киреева Андрея Викторовича подлежит страхованию: </a:t>
            </a:r>
          </a:p>
          <a:p>
            <a:pPr marL="0" indent="0">
              <a:buNone/>
            </a:pPr>
            <a:r>
              <a:rPr lang="ru-RU" sz="3700" dirty="0"/>
              <a:t>- автомобиль  «</a:t>
            </a:r>
            <a:r>
              <a:rPr lang="en-US" sz="3700" dirty="0"/>
              <a:t>Ford Focus</a:t>
            </a:r>
            <a:r>
              <a:rPr lang="ru-RU" sz="3700" dirty="0"/>
              <a:t>», регистрационный номер Е240МА,  год выпуска -2008г   </a:t>
            </a:r>
          </a:p>
          <a:p>
            <a:pPr marL="0" indent="0">
              <a:buNone/>
            </a:pPr>
            <a:r>
              <a:rPr lang="ru-RU" sz="3700" b="1" dirty="0"/>
              <a:t>Сведения о страхователе: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Ф.И.О. Киреев Андрей Викторович, год рождения – 1976г, водительский стаж с 2006 года</a:t>
            </a:r>
          </a:p>
          <a:p>
            <a:pPr marL="0" indent="0">
              <a:buNone/>
            </a:pPr>
            <a:r>
              <a:rPr lang="ru-RU" sz="3700" dirty="0"/>
              <a:t>Место жительства : г. Смоленск, ул. Николаева, д 25, </a:t>
            </a:r>
            <a:r>
              <a:rPr lang="ru-RU" sz="3700" dirty="0" err="1"/>
              <a:t>кв</a:t>
            </a:r>
            <a:r>
              <a:rPr lang="ru-RU" sz="3700" dirty="0"/>
              <a:t> 8</a:t>
            </a:r>
          </a:p>
          <a:p>
            <a:pPr marL="0" indent="0">
              <a:buNone/>
            </a:pPr>
            <a:r>
              <a:rPr lang="ru-RU" sz="3700" b="1" dirty="0" smtClean="0"/>
              <a:t>Паспортные </a:t>
            </a:r>
            <a:r>
              <a:rPr lang="ru-RU" sz="3700" b="1" dirty="0"/>
              <a:t>данные: Серия – 6600, № 615123, место выдачи –Промышленным РОВД г. Смоленска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Коэффициент в зависимости от территории преимущественного использования  транспортных средств</a:t>
            </a:r>
            <a:r>
              <a:rPr lang="ru-RU" sz="3700" b="1" dirty="0"/>
              <a:t> – Смоленск </a:t>
            </a:r>
            <a:r>
              <a:rPr lang="ru-RU" sz="3700" b="1" dirty="0" smtClean="0"/>
              <a:t>-1,2  </a:t>
            </a:r>
            <a:endParaRPr lang="ru-RU" sz="3700" dirty="0"/>
          </a:p>
          <a:p>
            <a:pPr marL="0" indent="0">
              <a:buNone/>
            </a:pPr>
            <a:r>
              <a:rPr lang="ru-RU" sz="3700" b="1" dirty="0"/>
              <a:t>Лица, допущенные к управлению: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Ф.И.О. Фомин Сергей Сергеевич, год рождения – 1975г, водительский стаж с 2000года</a:t>
            </a:r>
          </a:p>
          <a:p>
            <a:pPr marL="0" indent="0">
              <a:buNone/>
            </a:pPr>
            <a:r>
              <a:rPr lang="ru-RU" sz="3700" dirty="0"/>
              <a:t>Место жительства : г. Смоленск, </a:t>
            </a:r>
            <a:r>
              <a:rPr lang="ru-RU" sz="3700" dirty="0" err="1"/>
              <a:t>ул.Соколовского</a:t>
            </a:r>
            <a:r>
              <a:rPr lang="ru-RU" sz="3700" dirty="0"/>
              <a:t> , д 15, </a:t>
            </a:r>
            <a:r>
              <a:rPr lang="ru-RU" sz="3700" dirty="0" err="1"/>
              <a:t>кв</a:t>
            </a:r>
            <a:r>
              <a:rPr lang="ru-RU" sz="3700" dirty="0"/>
              <a:t> 10</a:t>
            </a:r>
          </a:p>
          <a:p>
            <a:pPr marL="0" indent="0">
              <a:buNone/>
            </a:pPr>
            <a:r>
              <a:rPr lang="ru-RU" sz="3700" b="1" dirty="0"/>
              <a:t>Паспортные данные: Серия – 6520, № 611234, место выдачи –Промышленным РОВД г. Смоленска</a:t>
            </a:r>
            <a:endParaRPr lang="ru-RU" sz="3700" dirty="0"/>
          </a:p>
          <a:p>
            <a:pPr marL="0" indent="0">
              <a:buNone/>
            </a:pPr>
            <a:r>
              <a:rPr lang="ru-RU" sz="3700" b="1" dirty="0"/>
              <a:t>Водительское удостоверение -77АА123456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Срок страхования – с 10 ноября текущего года по 10 марта текущего года.</a:t>
            </a:r>
          </a:p>
          <a:p>
            <a:pPr marL="0" indent="0">
              <a:buNone/>
            </a:pPr>
            <a:r>
              <a:rPr lang="ru-RU" sz="3700" dirty="0"/>
              <a:t>Согласно справки-счета, выданной торговой организацией, стоимость  автомобиля 650 тыс. </a:t>
            </a:r>
            <a:r>
              <a:rPr lang="ru-RU" sz="3700" dirty="0" err="1"/>
              <a:t>руб</a:t>
            </a:r>
            <a:r>
              <a:rPr lang="ru-RU" sz="3700" dirty="0"/>
              <a:t> , мощность двигателя 100л.с. </a:t>
            </a:r>
          </a:p>
          <a:p>
            <a:pPr marL="0" indent="0">
              <a:buNone/>
            </a:pPr>
            <a:r>
              <a:rPr lang="ru-RU" sz="3700" b="1" dirty="0"/>
              <a:t>Сведения о регистрации транспортного средства: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свидетельство о регистрации 77ТС №634978, дата выдачи 21.03.2008года</a:t>
            </a:r>
          </a:p>
          <a:p>
            <a:pPr marL="0" indent="0">
              <a:buNone/>
            </a:pPr>
            <a:r>
              <a:rPr lang="ru-RU" sz="3700" dirty="0"/>
              <a:t>За предыдущий год совершена одна авария</a:t>
            </a:r>
          </a:p>
          <a:p>
            <a:pPr marL="0" indent="0">
              <a:buNone/>
            </a:pPr>
            <a:r>
              <a:rPr lang="ru-RU" sz="37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45575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8915400" cy="5334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1600" dirty="0"/>
              <a:t>Ситуационное задание по расчету страховой премии по договору ОСАГО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412" y="762000"/>
            <a:ext cx="8839200" cy="594360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4300" b="1" dirty="0" smtClean="0"/>
              <a:t>Рассчитайте размер страховой премии и составьте страховой полис по договору ОСАГО</a:t>
            </a:r>
          </a:p>
          <a:p>
            <a:pPr marL="0" indent="0">
              <a:buNone/>
            </a:pPr>
            <a:r>
              <a:rPr lang="ru-RU" sz="4900" dirty="0" smtClean="0"/>
              <a:t>Гражданин </a:t>
            </a:r>
            <a:r>
              <a:rPr lang="ru-RU" sz="4900" dirty="0" err="1"/>
              <a:t>Буйнов</a:t>
            </a:r>
            <a:r>
              <a:rPr lang="ru-RU" sz="4900" dirty="0"/>
              <a:t>  Андрей Васильевич   обратился в страховую компанию «Гелиос» с заявлением принять на страхование: </a:t>
            </a:r>
          </a:p>
          <a:p>
            <a:pPr marL="0" indent="0">
              <a:buNone/>
            </a:pPr>
            <a:r>
              <a:rPr lang="ru-RU" sz="4900" dirty="0"/>
              <a:t>- автомобиль  «</a:t>
            </a:r>
            <a:r>
              <a:rPr lang="en-US" sz="4900" b="1" dirty="0" err="1"/>
              <a:t>Mazda</a:t>
            </a:r>
            <a:r>
              <a:rPr lang="en-US" sz="4900" dirty="0" err="1"/>
              <a:t>CX</a:t>
            </a:r>
            <a:r>
              <a:rPr lang="ru-RU" sz="4900" dirty="0"/>
              <a:t>», регистрационный номер В 350 АА,  год выпуска -</a:t>
            </a:r>
            <a:r>
              <a:rPr lang="ru-RU" sz="4900" dirty="0" smtClean="0"/>
              <a:t>2012г</a:t>
            </a:r>
            <a:r>
              <a:rPr lang="ru-RU" sz="4900" dirty="0"/>
              <a:t>, </a:t>
            </a:r>
            <a:r>
              <a:rPr lang="ru-RU" sz="4900" dirty="0" smtClean="0"/>
              <a:t>  двигатель </a:t>
            </a:r>
            <a:r>
              <a:rPr lang="ru-RU" sz="4900" dirty="0"/>
              <a:t>150.00 </a:t>
            </a:r>
            <a:r>
              <a:rPr lang="ru-RU" sz="4900" dirty="0" err="1"/>
              <a:t>л.с</a:t>
            </a:r>
            <a:r>
              <a:rPr lang="ru-RU" sz="4900" dirty="0"/>
              <a:t>.   </a:t>
            </a:r>
          </a:p>
          <a:p>
            <a:pPr marL="0" indent="0">
              <a:buNone/>
            </a:pPr>
            <a:r>
              <a:rPr lang="ru-RU" sz="4900" dirty="0" smtClean="0"/>
              <a:t>Страхование </a:t>
            </a:r>
            <a:r>
              <a:rPr lang="ru-RU" sz="4900" dirty="0"/>
              <a:t>осуществляется  </a:t>
            </a:r>
            <a:r>
              <a:rPr lang="ru-RU" sz="4900" dirty="0" smtClean="0"/>
              <a:t>по действительной </a:t>
            </a:r>
            <a:r>
              <a:rPr lang="ru-RU" sz="4900" dirty="0"/>
              <a:t>стоимости ТС </a:t>
            </a:r>
            <a:r>
              <a:rPr lang="ru-RU" sz="4900" dirty="0" smtClean="0"/>
              <a:t>. Страхуемый </a:t>
            </a:r>
            <a:r>
              <a:rPr lang="ru-RU" sz="4900" dirty="0"/>
              <a:t>риск - «Ущерб» </a:t>
            </a:r>
          </a:p>
          <a:p>
            <a:pPr marL="0" indent="0">
              <a:buNone/>
            </a:pPr>
            <a:r>
              <a:rPr lang="ru-RU" sz="4900" dirty="0"/>
              <a:t>Договор страхования заключен 18 марта  текущего года сроком на 1 год</a:t>
            </a:r>
          </a:p>
          <a:p>
            <a:pPr marL="0" indent="0">
              <a:buNone/>
            </a:pPr>
            <a:r>
              <a:rPr lang="ru-RU" sz="4900" dirty="0"/>
              <a:t>Безусловная франшиза составляет 8% от страховой стоимости.  Ремонт  будет осуществляться на СТО страховщика</a:t>
            </a:r>
          </a:p>
          <a:p>
            <a:pPr marL="0" indent="0">
              <a:buNone/>
            </a:pPr>
            <a:r>
              <a:rPr lang="ru-RU" sz="4300" dirty="0" smtClean="0"/>
              <a:t> </a:t>
            </a:r>
            <a:r>
              <a:rPr lang="ru-RU" sz="4900" dirty="0"/>
              <a:t>Б</a:t>
            </a:r>
            <a:r>
              <a:rPr lang="ru-RU" sz="4900" dirty="0" smtClean="0"/>
              <a:t>алансовая </a:t>
            </a:r>
            <a:r>
              <a:rPr lang="ru-RU" sz="4900" dirty="0"/>
              <a:t>стоимость  автомобиля 1 050 000 </a:t>
            </a:r>
            <a:r>
              <a:rPr lang="ru-RU" sz="4900" dirty="0" err="1"/>
              <a:t>руб</a:t>
            </a:r>
            <a:r>
              <a:rPr lang="ru-RU" sz="4900" dirty="0"/>
              <a:t>, </a:t>
            </a:r>
            <a:r>
              <a:rPr lang="ru-RU" sz="4900" dirty="0" smtClean="0"/>
              <a:t> Признак </a:t>
            </a:r>
            <a:r>
              <a:rPr lang="ru-RU" sz="4900" dirty="0"/>
              <a:t>договора –первоначальный</a:t>
            </a:r>
          </a:p>
          <a:p>
            <a:pPr marL="0" indent="0">
              <a:buNone/>
            </a:pPr>
            <a:r>
              <a:rPr lang="ru-RU" sz="4900" b="1" dirty="0"/>
              <a:t>Сведения о регистрации транспортного средства</a:t>
            </a:r>
            <a:r>
              <a:rPr lang="ru-RU" sz="4900" dirty="0"/>
              <a:t>:</a:t>
            </a:r>
          </a:p>
          <a:p>
            <a:pPr marL="0" indent="0">
              <a:buNone/>
            </a:pPr>
            <a:r>
              <a:rPr lang="ru-RU" sz="4900" dirty="0"/>
              <a:t>свидетельство о регистрации 87ТС №525688, дата выдачи </a:t>
            </a:r>
            <a:r>
              <a:rPr lang="ru-RU" sz="4900" dirty="0" smtClean="0"/>
              <a:t>22.05.2011года. Паспорт </a:t>
            </a:r>
            <a:r>
              <a:rPr lang="ru-RU" sz="4900" dirty="0"/>
              <a:t>ТС – 69 ЕО 949342</a:t>
            </a:r>
          </a:p>
          <a:p>
            <a:pPr marL="0" indent="0">
              <a:buNone/>
            </a:pPr>
            <a:r>
              <a:rPr lang="ru-RU" sz="4300" b="1" dirty="0" smtClean="0"/>
              <a:t>Сведения </a:t>
            </a:r>
            <a:r>
              <a:rPr lang="ru-RU" sz="4300" b="1" dirty="0"/>
              <a:t>о страхователе</a:t>
            </a:r>
            <a:r>
              <a:rPr lang="ru-RU" sz="4300" dirty="0"/>
              <a:t>:</a:t>
            </a:r>
          </a:p>
          <a:p>
            <a:pPr marL="0" indent="0">
              <a:buNone/>
            </a:pPr>
            <a:r>
              <a:rPr lang="ru-RU" sz="4300" dirty="0"/>
              <a:t>Ф.И.О. </a:t>
            </a:r>
            <a:r>
              <a:rPr lang="ru-RU" sz="4300" dirty="0" err="1"/>
              <a:t>Буйнов</a:t>
            </a:r>
            <a:r>
              <a:rPr lang="ru-RU" sz="4300" dirty="0"/>
              <a:t> Андрей Васильевич, год рождения – 1990г,  дата выдачи водительского удостоверения 24.05.2010г</a:t>
            </a:r>
          </a:p>
          <a:p>
            <a:pPr marL="0" indent="0">
              <a:buNone/>
            </a:pPr>
            <a:r>
              <a:rPr lang="ru-RU" sz="4300" dirty="0"/>
              <a:t>Место жительства : г. Смоленск, ул. Садовая, д 29, </a:t>
            </a:r>
            <a:r>
              <a:rPr lang="ru-RU" sz="4300" dirty="0" err="1"/>
              <a:t>кв</a:t>
            </a:r>
            <a:r>
              <a:rPr lang="ru-RU" sz="4300" dirty="0"/>
              <a:t> 38</a:t>
            </a:r>
          </a:p>
          <a:p>
            <a:pPr marL="0" indent="0">
              <a:buNone/>
            </a:pPr>
            <a:r>
              <a:rPr lang="ru-RU" sz="4300" dirty="0"/>
              <a:t>Паспортные данные: Серия – 6770, № 825123, место выдачи –УФМС Заднепровского района по Смоленской области</a:t>
            </a:r>
          </a:p>
          <a:p>
            <a:pPr marL="0" indent="0">
              <a:buNone/>
            </a:pPr>
            <a:r>
              <a:rPr lang="ru-RU" sz="4300" b="1" dirty="0"/>
              <a:t> </a:t>
            </a:r>
            <a:r>
              <a:rPr lang="ru-RU" sz="43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6867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на дом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Правила добровольного </a:t>
            </a:r>
            <a:r>
              <a:rPr lang="ru-RU" dirty="0"/>
              <a:t>страхования транспортных средств (КАСКО)</a:t>
            </a:r>
          </a:p>
          <a:p>
            <a:pPr lvl="0"/>
            <a:r>
              <a:rPr lang="ru-RU" dirty="0"/>
              <a:t>Страхование в России [Электронный ресурс] – Режим доступа: http://www.rustrahovka.ru, свободный</a:t>
            </a:r>
          </a:p>
          <a:p>
            <a:pPr lvl="0"/>
            <a:r>
              <a:rPr lang="ru-RU" dirty="0"/>
              <a:t>Федеральный закон "Об обязательном страховании гражданской ответственности владельцев транспортных средств" от 25.04.2002 N 40-ФЗ (последняя редакция 26.07.2017</a:t>
            </a:r>
            <a:r>
              <a:rPr lang="ru-RU" dirty="0" smtClean="0"/>
              <a:t>)</a:t>
            </a:r>
          </a:p>
          <a:p>
            <a:pPr lvl="0"/>
            <a:r>
              <a:rPr lang="ru-RU" dirty="0" smtClean="0"/>
              <a:t>Подготовиться к тестированию и контрольной проверке практических заданий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9404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3810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Ситуации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609600"/>
            <a:ext cx="8763000" cy="6248400"/>
          </a:xfrm>
        </p:spPr>
        <p:txBody>
          <a:bodyPr>
            <a:normAutofit fontScale="47500" lnSpcReduction="20000"/>
          </a:bodyPr>
          <a:lstStyle/>
          <a:p>
            <a:pPr>
              <a:buAutoNum type="arabicPeriod"/>
            </a:pPr>
            <a:r>
              <a:rPr lang="ru-RU" sz="3400" b="1" dirty="0" smtClean="0"/>
              <a:t>Укажите </a:t>
            </a:r>
            <a:r>
              <a:rPr lang="ru-RU" sz="3400" b="1" dirty="0"/>
              <a:t>сумму страхового возмещения </a:t>
            </a:r>
            <a:endParaRPr lang="ru-RU" sz="3400" b="1" dirty="0" smtClean="0"/>
          </a:p>
          <a:p>
            <a:pPr marL="0" indent="0">
              <a:buNone/>
            </a:pPr>
            <a:r>
              <a:rPr lang="ru-RU" sz="3400" dirty="0" smtClean="0"/>
              <a:t>Страхователь заключил договор страхования имущества на сумму 500 тыс. </a:t>
            </a:r>
            <a:r>
              <a:rPr lang="ru-RU" sz="3400" dirty="0" err="1" smtClean="0"/>
              <a:t>руб</a:t>
            </a:r>
            <a:r>
              <a:rPr lang="ru-RU" sz="3400" dirty="0" smtClean="0"/>
              <a:t>, сроком на 1 год. По истечении 2 мес. , связи со страховым случаем выплачено страховое возмещение в сумму 80 тыс. руб. Франшиза 5% от суммы ущерба. Будет ли действовать договор и в какой сумме. </a:t>
            </a:r>
          </a:p>
          <a:p>
            <a:pPr marL="0" indent="0">
              <a:buNone/>
            </a:pPr>
            <a:r>
              <a:rPr lang="ru-RU" sz="2900" dirty="0" smtClean="0"/>
              <a:t>2</a:t>
            </a:r>
            <a:r>
              <a:rPr lang="ru-RU" sz="3400" dirty="0" smtClean="0"/>
              <a:t>.</a:t>
            </a:r>
            <a:r>
              <a:rPr lang="ru-RU" sz="3400" dirty="0"/>
              <a:t> </a:t>
            </a:r>
            <a:r>
              <a:rPr lang="ru-RU" sz="3400" b="1" dirty="0"/>
              <a:t>Укажите сумму страхового возмещения по </a:t>
            </a:r>
            <a:r>
              <a:rPr lang="ru-RU" sz="3400" b="1" dirty="0" smtClean="0"/>
              <a:t>двум </a:t>
            </a:r>
            <a:r>
              <a:rPr lang="ru-RU" sz="3400" b="1" dirty="0"/>
              <a:t>случаям. </a:t>
            </a:r>
            <a:endParaRPr lang="ru-RU" sz="3400" b="1" dirty="0" smtClean="0"/>
          </a:p>
          <a:p>
            <a:pPr marL="0" indent="0">
              <a:buNone/>
            </a:pPr>
            <a:r>
              <a:rPr lang="ru-RU" sz="3400" dirty="0" smtClean="0"/>
              <a:t>Страхователь </a:t>
            </a:r>
            <a:r>
              <a:rPr lang="ru-RU" sz="3400" dirty="0"/>
              <a:t>заключил договор страхования имущества на сумму 500 тыс. </a:t>
            </a:r>
            <a:r>
              <a:rPr lang="ru-RU" sz="3400" dirty="0" err="1"/>
              <a:t>руб</a:t>
            </a:r>
            <a:r>
              <a:rPr lang="ru-RU" sz="3400" dirty="0"/>
              <a:t>, сроком на 1 год. По истечении 2 мес</a:t>
            </a:r>
            <a:r>
              <a:rPr lang="ru-RU" sz="3400" dirty="0" smtClean="0"/>
              <a:t>., </a:t>
            </a:r>
            <a:r>
              <a:rPr lang="ru-RU" sz="3400" dirty="0"/>
              <a:t>связи со страховым случаем выплачено страховое возмещение в сумму 80 тыс. руб. </a:t>
            </a:r>
            <a:r>
              <a:rPr lang="ru-RU" sz="3400" dirty="0" smtClean="0"/>
              <a:t>Затем, через 5 месяцев было выплачено в связи со страховым случаем 120 тыс. руб. Франшиза 5% от суммы ущерба</a:t>
            </a:r>
          </a:p>
          <a:p>
            <a:pPr marL="0" indent="0">
              <a:buNone/>
            </a:pPr>
            <a:r>
              <a:rPr lang="ru-RU" sz="3400" dirty="0" smtClean="0"/>
              <a:t>3. </a:t>
            </a:r>
            <a:r>
              <a:rPr lang="ru-RU" sz="3400" b="1" dirty="0" smtClean="0"/>
              <a:t>Определите сумму страхового возмещения</a:t>
            </a:r>
          </a:p>
          <a:p>
            <a:pPr marL="0" indent="0">
              <a:buNone/>
            </a:pPr>
            <a:r>
              <a:rPr lang="ru-RU" sz="3400" dirty="0" smtClean="0"/>
              <a:t>12 </a:t>
            </a:r>
            <a:r>
              <a:rPr lang="ru-RU" sz="3400" dirty="0"/>
              <a:t>июня текущего года, в результате порыва сильного ветра было сорвано балконное покрытие на 5 этаже. В результате его  падения полностью разбито  балконное </a:t>
            </a:r>
            <a:r>
              <a:rPr lang="ru-RU" sz="3400" dirty="0" smtClean="0"/>
              <a:t>остекление. Виновное </a:t>
            </a:r>
            <a:r>
              <a:rPr lang="ru-RU" sz="3400" dirty="0"/>
              <a:t>лицо не </a:t>
            </a:r>
            <a:r>
              <a:rPr lang="ru-RU" sz="3400" dirty="0" smtClean="0"/>
              <a:t>обнаружено. Страховой </a:t>
            </a:r>
            <a:r>
              <a:rPr lang="ru-RU" sz="3400" dirty="0"/>
              <a:t>компанией ущерб оценен в сумме 3000 рублей</a:t>
            </a:r>
            <a:r>
              <a:rPr lang="ru-RU" sz="3400" dirty="0" smtClean="0"/>
              <a:t>. Франшиза 6% от суммы ущерба</a:t>
            </a:r>
          </a:p>
          <a:p>
            <a:pPr marL="0" indent="0">
              <a:buNone/>
            </a:pPr>
            <a:r>
              <a:rPr lang="ru-RU" sz="3400" b="1" dirty="0" smtClean="0"/>
              <a:t>4.Выберите </a:t>
            </a:r>
            <a:r>
              <a:rPr lang="ru-RU" sz="3400" b="1" dirty="0"/>
              <a:t>систему страхования и заполните  недостающие данные в пустых клетках</a:t>
            </a:r>
            <a:endParaRPr lang="ru-RU" sz="3400" dirty="0"/>
          </a:p>
          <a:p>
            <a:r>
              <a:rPr lang="ru-RU" sz="3400" dirty="0"/>
              <a:t>Страховая стоимость   400тыс. </a:t>
            </a:r>
            <a:r>
              <a:rPr lang="ru-RU" sz="3400" dirty="0" err="1"/>
              <a:t>руб</a:t>
            </a:r>
            <a:endParaRPr lang="ru-RU" sz="3400" dirty="0"/>
          </a:p>
          <a:p>
            <a:r>
              <a:rPr lang="ru-RU" sz="3400" dirty="0"/>
              <a:t>Страховая сумма      </a:t>
            </a:r>
          </a:p>
          <a:p>
            <a:r>
              <a:rPr lang="ru-RU" sz="3400" dirty="0"/>
              <a:t>Сумма ущерба 50тыс. </a:t>
            </a:r>
            <a:r>
              <a:rPr lang="ru-RU" sz="3400" dirty="0" err="1"/>
              <a:t>руб</a:t>
            </a:r>
            <a:endParaRPr lang="ru-RU" sz="3400" dirty="0"/>
          </a:p>
          <a:p>
            <a:r>
              <a:rPr lang="ru-RU" sz="3400" dirty="0"/>
              <a:t>Страховое возмещение    </a:t>
            </a:r>
          </a:p>
          <a:p>
            <a:pPr marL="0" indent="0">
              <a:buNone/>
            </a:pPr>
            <a:r>
              <a:rPr lang="ru-RU" sz="2900" b="1" dirty="0"/>
              <a:t> </a:t>
            </a:r>
            <a:r>
              <a:rPr lang="ru-RU" sz="3400" b="1" dirty="0" smtClean="0"/>
              <a:t>5.Выберите </a:t>
            </a:r>
            <a:r>
              <a:rPr lang="ru-RU" sz="3400" b="1" dirty="0"/>
              <a:t>систему страхования и заполните  недостающие данные в пустых клетках</a:t>
            </a:r>
            <a:endParaRPr lang="ru-RU" sz="3400" dirty="0"/>
          </a:p>
          <a:p>
            <a:r>
              <a:rPr lang="ru-RU" sz="3400" dirty="0"/>
              <a:t>Страховая стоимость   400тыс. </a:t>
            </a:r>
            <a:r>
              <a:rPr lang="ru-RU" sz="3400" dirty="0" err="1"/>
              <a:t>руб</a:t>
            </a:r>
            <a:endParaRPr lang="ru-RU" sz="3400" dirty="0"/>
          </a:p>
          <a:p>
            <a:r>
              <a:rPr lang="ru-RU" sz="3400" dirty="0"/>
              <a:t>Страховая </a:t>
            </a:r>
            <a:r>
              <a:rPr lang="ru-RU" sz="3400" dirty="0" smtClean="0"/>
              <a:t>сумма 320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   </a:t>
            </a:r>
          </a:p>
          <a:p>
            <a:r>
              <a:rPr lang="ru-RU" sz="3400" dirty="0" smtClean="0"/>
              <a:t>Сумма ущерба</a:t>
            </a:r>
            <a:r>
              <a:rPr lang="ru-RU" sz="3400" dirty="0"/>
              <a:t>   </a:t>
            </a:r>
          </a:p>
          <a:p>
            <a:r>
              <a:rPr lang="ru-RU" sz="3400" dirty="0" smtClean="0"/>
              <a:t> Франшиза 20 </a:t>
            </a:r>
            <a:r>
              <a:rPr lang="ru-RU" sz="3400" dirty="0" err="1" smtClean="0"/>
              <a:t>тыс.руб</a:t>
            </a:r>
            <a:endParaRPr lang="ru-RU" sz="3400" dirty="0" smtClean="0"/>
          </a:p>
          <a:p>
            <a:r>
              <a:rPr lang="ru-RU" sz="3400" dirty="0" smtClean="0"/>
              <a:t>Страховое </a:t>
            </a:r>
            <a:r>
              <a:rPr lang="ru-RU" sz="3400" dirty="0"/>
              <a:t>возмещение    </a:t>
            </a:r>
          </a:p>
          <a:p>
            <a:pPr marL="0" indent="0">
              <a:buNone/>
            </a:pPr>
            <a:endParaRPr lang="ru-RU" sz="23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/>
              <a:t> 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2963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Ситуации</a:t>
            </a:r>
            <a:br>
              <a:rPr lang="ru-RU" sz="2800" dirty="0" smtClean="0"/>
            </a:br>
            <a:r>
              <a:rPr lang="ru-RU" sz="2800" dirty="0" smtClean="0"/>
              <a:t>Страховое возмещение.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ru-RU" sz="2800" dirty="0" smtClean="0"/>
              <a:t>Поясните назначение данной таблицы. Составьте небольшую задачу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902508"/>
              </p:ext>
            </p:extLst>
          </p:nvPr>
        </p:nvGraphicFramePr>
        <p:xfrm>
          <a:off x="762000" y="2590800"/>
          <a:ext cx="7696200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5399"/>
                <a:gridCol w="2590801"/>
              </a:tblGrid>
              <a:tr h="895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Конструктивные элементы (стены, перегородки, перекрытия)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Уд. вес,</a:t>
                      </a:r>
                      <a:r>
                        <a:rPr lang="ru-RU" sz="2000" baseline="0" dirty="0" smtClean="0"/>
                        <a:t> %</a:t>
                      </a:r>
                      <a:endParaRPr lang="ru-RU" sz="2000" dirty="0"/>
                    </a:p>
                  </a:txBody>
                  <a:tcPr/>
                </a:tc>
              </a:tr>
              <a:tr h="447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Окна, двери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11,0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47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Стены несущие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27,0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47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Фундамент</a:t>
                      </a:r>
                      <a:r>
                        <a:rPr lang="ru-RU" sz="24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14,0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47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Полы, перекрытия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19,0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47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Кровля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6,0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47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Отделка, прочее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22,0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76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56356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000" dirty="0" smtClean="0"/>
              <a:t>Проблемные вопросы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685800"/>
            <a:ext cx="8458200" cy="57912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sz="2600" dirty="0" smtClean="0">
              <a:latin typeface="Verdana" pitchFamily="34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Verdana" pitchFamily="34" charset="0"/>
              </a:rPr>
              <a:t>1</a:t>
            </a:r>
            <a:r>
              <a:rPr lang="ru-RU" sz="2500" dirty="0" smtClean="0">
                <a:latin typeface="Verdana" pitchFamily="34" charset="0"/>
              </a:rPr>
              <a:t>. Объясните , что предусматривают условия страхования, </a:t>
            </a:r>
            <a:r>
              <a:rPr lang="ru-RU" sz="2500" dirty="0">
                <a:latin typeface="Verdana" pitchFamily="34" charset="0"/>
              </a:rPr>
              <a:t>предусмотренные законодательством на тот случай, если стороны не пожелают установить что-либо </a:t>
            </a:r>
            <a:r>
              <a:rPr lang="ru-RU" sz="2500" dirty="0" smtClean="0">
                <a:latin typeface="Verdana" pitchFamily="34" charset="0"/>
              </a:rPr>
              <a:t>иное</a:t>
            </a:r>
          </a:p>
          <a:p>
            <a:pPr marL="0" indent="0">
              <a:buNone/>
            </a:pPr>
            <a:endParaRPr lang="ru-RU" sz="2500" dirty="0" smtClean="0">
              <a:latin typeface="Verdana" pitchFamily="34" charset="0"/>
            </a:endParaRPr>
          </a:p>
          <a:p>
            <a:pPr marL="0" indent="0">
              <a:buNone/>
            </a:pPr>
            <a:r>
              <a:rPr lang="ru-RU" sz="2600" dirty="0" smtClean="0"/>
              <a:t>2</a:t>
            </a:r>
            <a:r>
              <a:rPr lang="ru-RU" sz="2900" dirty="0" smtClean="0"/>
              <a:t>. Действия страховой компании, в случае, если  страхователем </a:t>
            </a:r>
            <a:r>
              <a:rPr lang="ru-RU" sz="2900" dirty="0"/>
              <a:t>сообщены </a:t>
            </a:r>
            <a:r>
              <a:rPr lang="ru-RU" sz="2900" dirty="0" smtClean="0"/>
              <a:t> </a:t>
            </a:r>
            <a:r>
              <a:rPr lang="ru-RU" sz="2900" dirty="0"/>
              <a:t>заведомо ложные </a:t>
            </a:r>
            <a:r>
              <a:rPr lang="ru-RU" sz="2900" dirty="0" smtClean="0"/>
              <a:t>сведения</a:t>
            </a:r>
            <a:r>
              <a:rPr lang="ru-RU" sz="2900" dirty="0"/>
              <a:t>, имеющие значение для оценки вероятности и размеров возможного </a:t>
            </a:r>
            <a:r>
              <a:rPr lang="ru-RU" sz="2900" dirty="0" smtClean="0"/>
              <a:t>ущерба</a:t>
            </a:r>
          </a:p>
          <a:p>
            <a:pPr marL="0" indent="0">
              <a:buNone/>
            </a:pPr>
            <a:endParaRPr lang="ru-RU" sz="2600" dirty="0" smtClean="0"/>
          </a:p>
          <a:p>
            <a:pPr marL="0" indent="0">
              <a:buNone/>
            </a:pPr>
            <a:r>
              <a:rPr lang="ru-RU" sz="2600" dirty="0" smtClean="0"/>
              <a:t>3. </a:t>
            </a:r>
            <a:r>
              <a:rPr lang="ru-RU" sz="2900" dirty="0" smtClean="0"/>
              <a:t>Действия </a:t>
            </a:r>
            <a:r>
              <a:rPr lang="ru-RU" sz="2900" dirty="0"/>
              <a:t>страховой компании, в случае</a:t>
            </a:r>
            <a:r>
              <a:rPr lang="ru-RU" sz="2900" dirty="0" smtClean="0"/>
              <a:t>, если </a:t>
            </a:r>
            <a:r>
              <a:rPr lang="ru-RU" sz="2900" dirty="0"/>
              <a:t>произошло завышение страховой суммы </a:t>
            </a:r>
            <a:r>
              <a:rPr lang="ru-RU" sz="2900" dirty="0" smtClean="0"/>
              <a:t>со </a:t>
            </a:r>
            <a:r>
              <a:rPr lang="ru-RU" sz="2900" dirty="0"/>
              <a:t>стороны </a:t>
            </a:r>
            <a:r>
              <a:rPr lang="ru-RU" sz="2900" dirty="0" smtClean="0"/>
              <a:t>страхователя</a:t>
            </a:r>
          </a:p>
          <a:p>
            <a:pPr marL="0" indent="0">
              <a:buNone/>
            </a:pPr>
            <a:endParaRPr lang="ru-RU" sz="2900" dirty="0" smtClean="0"/>
          </a:p>
          <a:p>
            <a:pPr marL="0" indent="0">
              <a:buNone/>
            </a:pPr>
            <a:r>
              <a:rPr lang="ru-RU" sz="2600" dirty="0">
                <a:latin typeface="Verdana" pitchFamily="34" charset="0"/>
              </a:rPr>
              <a:t>4</a:t>
            </a:r>
            <a:r>
              <a:rPr lang="ru-RU" sz="2600" dirty="0" smtClean="0">
                <a:latin typeface="Verdana" pitchFamily="34" charset="0"/>
              </a:rPr>
              <a:t>.Поясните, приведенную формулировку: при неоднократной выплате страхового возмещения страховая сумма уменьшается на сумму выплаченного страхового возмещения.</a:t>
            </a:r>
          </a:p>
          <a:p>
            <a:pPr marL="0" indent="0">
              <a:buNone/>
            </a:pPr>
            <a:endParaRPr lang="ru-RU" sz="2600" dirty="0" smtClean="0">
              <a:latin typeface="Verdana" pitchFamily="34" charset="0"/>
            </a:endParaRPr>
          </a:p>
          <a:p>
            <a:pPr marL="0" indent="0">
              <a:buNone/>
            </a:pPr>
            <a:r>
              <a:rPr lang="ru-RU" sz="3300" dirty="0" smtClean="0"/>
              <a:t>5.Какими </a:t>
            </a:r>
            <a:r>
              <a:rPr lang="ru-RU" sz="3300" dirty="0"/>
              <a:t>должны быть действия  страховщика если после заключения договора страхования будет установлено, что страхователь сообщил страховщику заведомо ложные сведения об обстоятельствах риска. Требуется ли осмотр имущества или его </a:t>
            </a:r>
            <a:r>
              <a:rPr lang="ru-RU" sz="3300" dirty="0" smtClean="0"/>
              <a:t>экспертиза</a:t>
            </a:r>
          </a:p>
          <a:p>
            <a:pPr marL="0" indent="0">
              <a:buNone/>
            </a:pPr>
            <a:endParaRPr lang="ru-RU" sz="2600" dirty="0"/>
          </a:p>
          <a:p>
            <a:pPr marL="0" indent="0">
              <a:buNone/>
            </a:pPr>
            <a:r>
              <a:rPr lang="ru-RU" sz="2600" b="1" dirty="0" smtClean="0"/>
              <a:t>6.</a:t>
            </a:r>
            <a:r>
              <a:rPr lang="ru-RU" sz="2600" b="1" dirty="0"/>
              <a:t> </a:t>
            </a:r>
            <a:r>
              <a:rPr lang="ru-RU" sz="3300" dirty="0"/>
              <a:t>Что должен предпринять страховщик  в случае превышения страховой суммы над страховой стоимостью. Подлежат ли возврату страховые премии в данном случае </a:t>
            </a:r>
          </a:p>
          <a:p>
            <a:pPr marL="0" indent="0">
              <a:buNone/>
            </a:pPr>
            <a:endParaRPr lang="ru-RU" sz="2600" dirty="0" smtClean="0"/>
          </a:p>
          <a:p>
            <a:pPr marL="0" indent="0">
              <a:buNone/>
            </a:pPr>
            <a:r>
              <a:rPr lang="ru-RU" sz="2600" dirty="0" smtClean="0"/>
              <a:t>7. </a:t>
            </a:r>
            <a:r>
              <a:rPr lang="ru-RU" sz="3300" dirty="0" smtClean="0"/>
              <a:t>Действия </a:t>
            </a:r>
            <a:r>
              <a:rPr lang="ru-RU" sz="3300" dirty="0"/>
              <a:t>страховщика, в случае, если завышение страховой суммы в договоре страхования явилось следствием обмана со стороны </a:t>
            </a:r>
            <a:r>
              <a:rPr lang="ru-RU" sz="3300" dirty="0" smtClean="0"/>
              <a:t>страхователя</a:t>
            </a:r>
          </a:p>
          <a:p>
            <a:pPr marL="0" indent="0">
              <a:buNone/>
            </a:pPr>
            <a:endParaRPr lang="ru-RU" sz="2300" dirty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 smtClean="0">
              <a:latin typeface="Verdana" pitchFamily="34" charset="0"/>
            </a:endParaRPr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176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/>
              <a:t>Проблемные вопросы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8.Какими  должны быть действия страховщика, если страховой случай наступил до уплаты очередного страхового взноса (взнос просрочен) Будет ли выплачено страховое возмещение</a:t>
            </a:r>
          </a:p>
          <a:p>
            <a:pPr marL="0" indent="0">
              <a:buNone/>
            </a:pPr>
            <a:r>
              <a:rPr lang="ru-RU" dirty="0"/>
              <a:t>9.Страхователь желает заменить Застрахованное лицо, указанное в договоре. Вправе ли страховщик это сделать. Может ли быть заменен выгодоприобретатель другим лицом после того, как он выполнил какую-либо из обязанностей по договору страхования</a:t>
            </a:r>
          </a:p>
          <a:p>
            <a:pPr marL="0" indent="0">
              <a:buNone/>
            </a:pPr>
            <a:r>
              <a:rPr lang="ru-RU" sz="2800" b="1" dirty="0"/>
              <a:t> 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10.Что должен предпринять страховщик, если страхователь возражает против изменения условий договора. Какими могут быть причины изменения условий договора</a:t>
            </a:r>
          </a:p>
          <a:p>
            <a:pPr marL="0" indent="0">
              <a:buNone/>
            </a:pPr>
            <a:r>
              <a:rPr lang="ru-RU" dirty="0" smtClean="0"/>
              <a:t>11.</a:t>
            </a:r>
            <a:r>
              <a:rPr lang="ru-RU" dirty="0"/>
              <a:t> В каком размере будет выплачено страховое возмещение, если имущество застраховании ниже действительной </a:t>
            </a:r>
            <a:r>
              <a:rPr lang="ru-RU" dirty="0" smtClean="0"/>
              <a:t>стоимости. Примет студента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918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86836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tabLst>
                <a:tab pos="6721475" algn="l"/>
              </a:tabLst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/>
              <a:t>Основные </a:t>
            </a:r>
            <a:r>
              <a:rPr lang="ru-RU" sz="2800" dirty="0"/>
              <a:t>условия страхования транспортных средств (КАСКО)</a:t>
            </a:r>
            <a:br>
              <a:rPr lang="ru-RU" sz="28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Объектами страхования являются технически исправные, зарегистрированные ТС: легковые автомобили, микроавтобусы, грузовые и грузопассажирские автомобили, тягачи, тракторы, автобусы, прицепы и полуприцепы, мотоциклы и мопеды, специальные транспортные средства, а также дополнительное оборудование (средства, не входящие в комплектацию ТС)</a:t>
            </a:r>
          </a:p>
          <a:p>
            <a:pPr>
              <a:buNone/>
            </a:pP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Страхователями являются юридические  и физические лица, достигшие 18-летнего возраста и владеющие автотранспортными средствами: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- по праву собственности;</a:t>
            </a:r>
          </a:p>
          <a:p>
            <a:pPr>
              <a:buNone/>
            </a:pPr>
            <a:r>
              <a:rPr lang="ru-RU" dirty="0" smtClean="0"/>
              <a:t>- по договору аренды.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2403</Words>
  <Application>Microsoft Office PowerPoint</Application>
  <PresentationFormat>Экран (4:3)</PresentationFormat>
  <Paragraphs>328</Paragraphs>
  <Slides>34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Office Theme</vt:lpstr>
      <vt:lpstr> Организация заключения договора транспортного страхования </vt:lpstr>
      <vt:lpstr>Задачи:  - Рассмотреть условия добровольного страхования транспортных средств (КАСКО)  - Рассмотреть условия страхования ОСАГО - выявить особенности страхования КАСКО и ОСАГО - провести сравнительную характеристику  - расчет страховой премии по договорам страхования КАСКО и ОСАГО</vt:lpstr>
      <vt:lpstr>Актуализация знаний</vt:lpstr>
      <vt:lpstr>Ситуации</vt:lpstr>
      <vt:lpstr>Ситуации Страховое возмещение. </vt:lpstr>
      <vt:lpstr>Проблемные вопросы</vt:lpstr>
      <vt:lpstr>Проблемные вопросы</vt:lpstr>
      <vt:lpstr>  Основные условия страхования транспортных средств (КАСКО)  </vt:lpstr>
      <vt:lpstr> Страхователями являются юридические  и физические лица, достигшие 18-летнего возраста и владеющие автотранспортными средствами: </vt:lpstr>
      <vt:lpstr>Для заключения договора необходимо представить</vt:lpstr>
      <vt:lpstr>При заключении договора страхователь обязан</vt:lpstr>
      <vt:lpstr>Страховые случаи</vt:lpstr>
      <vt:lpstr>Варианты страхового покрытия</vt:lpstr>
      <vt:lpstr>Страховая премия</vt:lpstr>
      <vt:lpstr>Досрочное расторжение договора</vt:lpstr>
      <vt:lpstr>Расчет неиспользованной части страховой премии</vt:lpstr>
      <vt:lpstr>Пример расчета</vt:lpstr>
      <vt:lpstr> Страхование ОСАГО</vt:lpstr>
      <vt:lpstr>Объект обязательного страхования</vt:lpstr>
      <vt:lpstr>Не относится к страховым случаям</vt:lpstr>
      <vt:lpstr> Не возмещается ущерб в следствии</vt:lpstr>
      <vt:lpstr>Презентация PowerPoint</vt:lpstr>
      <vt:lpstr>Презентация PowerPoint</vt:lpstr>
      <vt:lpstr>Презентация PowerPoint</vt:lpstr>
      <vt:lpstr> Коэффициенты, используемые для расчета страховой пр премии</vt:lpstr>
      <vt:lpstr>Презентация PowerPoint</vt:lpstr>
      <vt:lpstr>Возмещение ущерба</vt:lpstr>
      <vt:lpstr>Презентация PowerPoint</vt:lpstr>
      <vt:lpstr>При причинении вреда имуществу потерпевшего  потерпевший должен представить</vt:lpstr>
      <vt:lpstr>          При причинении вреда имуществу потерпевшего возмещению подлежат:    а) в случае полной гибели имущества - действительная стоимость имущества , в случае повреждения имущества - расходы, необходимые для приведения имущества в состояние, в котором оно находилось до момента наступления страхового случая; б) иные расходы (эвакуацияТС, хранение поврежденного ТС, доставка пострадавших в лечебное учреждение и т.д.). </vt:lpstr>
      <vt:lpstr>Страховая выплата</vt:lpstr>
      <vt:lpstr>Ситуационное задание по расчету страховой премии по договору ОСАГО</vt:lpstr>
      <vt:lpstr>Ситуационное задание по расчету страховой премии по договору ОСАГО</vt:lpstr>
      <vt:lpstr>Задание на дом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Страхование имущества физических лиц</dc:title>
  <cp:lastModifiedBy>XTreme</cp:lastModifiedBy>
  <cp:revision>82</cp:revision>
  <dcterms:modified xsi:type="dcterms:W3CDTF">2018-02-04T09:32:06Z</dcterms:modified>
</cp:coreProperties>
</file>