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9"/>
  </p:notesMasterIdLst>
  <p:sldIdLst>
    <p:sldId id="256" r:id="rId2"/>
    <p:sldId id="262" r:id="rId3"/>
    <p:sldId id="290" r:id="rId4"/>
    <p:sldId id="289" r:id="rId5"/>
    <p:sldId id="293" r:id="rId6"/>
    <p:sldId id="296" r:id="rId7"/>
    <p:sldId id="295" r:id="rId8"/>
    <p:sldId id="281" r:id="rId9"/>
    <p:sldId id="282" r:id="rId10"/>
    <p:sldId id="297" r:id="rId11"/>
    <p:sldId id="298" r:id="rId12"/>
    <p:sldId id="285" r:id="rId13"/>
    <p:sldId id="287" r:id="rId14"/>
    <p:sldId id="259" r:id="rId15"/>
    <p:sldId id="260" r:id="rId16"/>
    <p:sldId id="261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2" r:id="rId26"/>
    <p:sldId id="274" r:id="rId27"/>
    <p:sldId id="275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68" autoAdjust="0"/>
    <p:restoredTop sz="94660"/>
  </p:normalViewPr>
  <p:slideViewPr>
    <p:cSldViewPr>
      <p:cViewPr varScale="1">
        <p:scale>
          <a:sx n="86" d="100"/>
          <a:sy n="86" d="100"/>
        </p:scale>
        <p:origin x="-147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28D0F5-AEF6-4B71-9893-3B9432198B86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6C51B-5113-4E75-AECC-2E9F2EAE02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D3493A-7CED-433C-8241-FF54E569F288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3D50754-59D2-4C16-BD97-74D63ED077C7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6DA2ACC-51AD-4106-A16A-C1F504FA939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C4EEFA3-04C6-46D2-AD75-58E1A667437F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88EF246-2F1A-4CD6-B157-D136EEA832DE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46ACB8F-0C54-4CD9-BCA6-017E50846320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53B3569-74ED-46AF-96EF-1BB3DC972B3E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FA13F07-E74B-4B12-959F-F35CA4FF3A47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0A7E03B-47FA-4DD9-90DD-73D8A501463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66D04C8-05B1-41E8-93F5-61291119FBB5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A656FDE-0500-4B0B-9485-2DB6FD36AB1D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11CF8C4-4B3E-4A16-B96A-211F12F13F02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9D92411-DD8D-443E-A541-EDF440BF5DB0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&#1043;&#1080;&#1084;&#1085;%20&#1050;&#1041;&#1056;.mp3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88640"/>
            <a:ext cx="7671796" cy="1097220"/>
          </a:xfrm>
        </p:spPr>
        <p:txBody>
          <a:bodyPr>
            <a:noAutofit/>
          </a:bodyPr>
          <a:lstStyle/>
          <a:p>
            <a:pPr algn="ctr"/>
            <a:r>
              <a:rPr lang="ru-RU" sz="40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МоЯ</a:t>
            </a:r>
            <a:r>
              <a:rPr lang="ru-RU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</a:br>
            <a:r>
              <a:rPr lang="ru-RU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 Кабардино-Балкария</a:t>
            </a:r>
            <a:endParaRPr lang="ru-RU" sz="4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Content Placeholder 4" descr="DSC_011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14438"/>
            <a:ext cx="7344816" cy="50006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hlinkClick r:id="rId2" action="ppaction://hlinkfile"/>
              </a:rPr>
              <a:t>Гимн КБР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7674056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/>
              <a:t>Президент КБР – Коков Казбек  Валерьевич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 descr="C:\Users\User\Desktop\leader-img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556792"/>
            <a:ext cx="3482826" cy="399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88640"/>
            <a:ext cx="2664296" cy="226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3995936" y="188640"/>
            <a:ext cx="450100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Столица Кабардино-Балкарии</a:t>
            </a:r>
            <a:r>
              <a:rPr lang="ru-RU" sz="1600" dirty="0" smtClean="0"/>
              <a:t>  - город Нальчик. С 1724 года на территории современного Нальчика располагались кабардинские поселения, с 1808 года - резиденция кабардинских старших князей. В 1822 году была построена русская крепость Нальчик на Кавказской пограничной линии. Топоним «Нальчик» в переводе с кабардинского и балкарского языков означает «подкова», «сорванная подкова», «подковка» - в зависимости от интерпретации, даваемой исследователями. Позднее подкова как символ счастья, благополучия и удачи стала эмблемой города. В 1838 году при крепости было заложено военное поселение, преобразованное в 1862 году в слободу. В сентябре 1921 Нальчик был преобразован в город и стал центром Кабардино-Балкарской Автономной Области, с 5 декабря 1936 г. Нальчик - столица Кабардино-Балкарской Автономной Советской Социалистической Республики, с 1991 г. - Кабардино-Балкарской Республики. 7 Мая 1985 г. город Нальчик награжден орденом Отечественной войны I степени, 25 марта 2010 г. ему присвоено почетное звание «Город воинской славы». </a:t>
            </a:r>
            <a:endParaRPr lang="ru-RU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5940152" y="732182"/>
            <a:ext cx="2736304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Знаете ли вы, что означает слово «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Нальчик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»? 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переводе на русский язык Нальчик означает «подкова», то есть символ счастья, благополучия и удачи.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4" descr="http://www.vokrugsveta.ru/img/cmn/2007/09/1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2656"/>
            <a:ext cx="3496064" cy="50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kabardin-balkar.izbirkom.ru/etc/img_1876_2_vers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0056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428604"/>
            <a:ext cx="8286808" cy="14398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Горжусь множеством прекрасных и неповторимых мест нашей республики</a:t>
            </a:r>
            <a:b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</a:b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56931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7829576" cy="1571636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000" b="1" cap="none" dirty="0" smtClean="0">
                <a:ln/>
                <a:solidFill>
                  <a:schemeClr val="accent3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Горы дивной красоты</a:t>
            </a:r>
            <a:br>
              <a:rPr lang="ru-RU" sz="4000" b="1" cap="none" dirty="0" smtClean="0">
                <a:ln/>
                <a:solidFill>
                  <a:schemeClr val="accent3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4000" b="1" cap="none" dirty="0" smtClean="0">
                <a:ln/>
                <a:solidFill>
                  <a:schemeClr val="accent3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Эльбрус сказка и мечты</a:t>
            </a:r>
            <a:r>
              <a:rPr lang="ru-RU" sz="2800" b="1" cap="none" dirty="0" smtClean="0">
                <a:ln/>
                <a:solidFill>
                  <a:schemeClr val="accent3"/>
                </a:solidFill>
              </a:rPr>
              <a:t/>
            </a:r>
            <a:br>
              <a:rPr lang="ru-RU" sz="2800" b="1" cap="none" dirty="0" smtClean="0">
                <a:ln/>
                <a:solidFill>
                  <a:schemeClr val="accent3"/>
                </a:solidFill>
              </a:rPr>
            </a:br>
            <a:endParaRPr lang="ru-RU" b="1" cap="none" dirty="0">
              <a:ln/>
              <a:solidFill>
                <a:schemeClr val="accent3"/>
              </a:solidFill>
            </a:endParaRPr>
          </a:p>
        </p:txBody>
      </p:sp>
      <p:pic>
        <p:nvPicPr>
          <p:cNvPr id="9" name="Picture 11" descr="D:\Август 2014\DSCF496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148064" y="1268760"/>
            <a:ext cx="3657600" cy="46585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3200" dirty="0" smtClean="0"/>
              <a:t> </a:t>
            </a:r>
            <a:endParaRPr lang="ru-RU" sz="3200" b="1" dirty="0" smtClean="0"/>
          </a:p>
          <a:p>
            <a:endParaRPr lang="ru-RU" sz="3200" dirty="0"/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340768"/>
            <a:ext cx="3643338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elboro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2071678"/>
            <a:ext cx="3810026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8" descr="Хребет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066350"/>
            <a:ext cx="8715404" cy="2791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D:\Август 2014\DSCF502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736"/>
            <a:ext cx="4000528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500034" y="1"/>
            <a:ext cx="8186766" cy="1357297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endParaRPr lang="ru-RU" dirty="0" smtClean="0"/>
          </a:p>
          <a:p>
            <a:pPr>
              <a:buNone/>
            </a:pP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Светом радости солнцем согрета,</a:t>
            </a:r>
          </a:p>
          <a:p>
            <a:pPr>
              <a:buNone/>
            </a:pP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В море красок любви и тепла</a:t>
            </a:r>
          </a:p>
          <a:p>
            <a:pPr algn="ctr">
              <a:buNone/>
            </a:pPr>
            <a:endParaRPr lang="ru-RU" sz="3200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15" name="Picture 12" descr="D:\Август 2014\DSCF49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143380"/>
            <a:ext cx="4071966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http://eco-turizm.net/uploads/2012/11/%D0%BE%D0%B7%D0%B5%D1%80%D0%BE-%D0%A6%D0%B5%D1%80%D0%B8%D0%BA-%D0%9A%D1%91%D0%BB%D1%8C-%D0%9A%D0%B0%D0%B1%D0%B0%D1%80%D0%B4%D0%B8%D0%BD%D0%BE-%D0%91%D0%B0%D0%BB%D0%BA%D0%B0%D1%80%D0%B8%D1%8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1357298"/>
            <a:ext cx="4143404" cy="2690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http://smotra.ru/data/img/users_imgs/10592/sm_users_img-12474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0562" y="4143380"/>
            <a:ext cx="4000528" cy="25360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Users\Mariana\Desktop\Новая папка (2)\gallery_promo2097799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8847" y="2816621"/>
            <a:ext cx="3584789" cy="26126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14480" y="5805264"/>
            <a:ext cx="6982664" cy="624132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Гора Эльбрус – 5642 м </a:t>
            </a:r>
            <a:endParaRPr lang="ru-RU" b="1" i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8243961" cy="568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5661248"/>
            <a:ext cx="8229600" cy="998984"/>
          </a:xfrm>
        </p:spPr>
        <p:txBody>
          <a:bodyPr>
            <a:noAutofit/>
          </a:bodyPr>
          <a:lstStyle/>
          <a:p>
            <a:r>
              <a:rPr lang="ru-RU" sz="4000" b="1" i="1" dirty="0" smtClean="0"/>
              <a:t>Боковой хребет Большого Кавказа </a:t>
            </a:r>
            <a:r>
              <a:rPr lang="ru-RU" sz="4000" b="1" i="1" dirty="0" err="1" smtClean="0"/>
              <a:t>Дыхтау</a:t>
            </a:r>
            <a:r>
              <a:rPr lang="ru-RU" sz="4000" b="1" i="1" dirty="0" smtClean="0"/>
              <a:t> – 5204 м</a:t>
            </a:r>
            <a:endParaRPr lang="ru-RU" sz="4000" b="1" i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88640"/>
            <a:ext cx="8099945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5589240"/>
            <a:ext cx="8229600" cy="998984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На границе Безенги и Балкарии </a:t>
            </a:r>
            <a:r>
              <a:rPr lang="ru-RU" b="1" i="1" dirty="0" err="1" smtClean="0"/>
              <a:t>Коштантау</a:t>
            </a:r>
            <a:r>
              <a:rPr lang="ru-RU" b="1" i="1" dirty="0" smtClean="0"/>
              <a:t> – 5152 м</a:t>
            </a:r>
            <a:endParaRPr lang="ru-RU" b="1" i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8640"/>
            <a:ext cx="7848872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412776"/>
            <a:ext cx="7137770" cy="4536504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ru-RU" sz="36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36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</a:br>
            <a:r>
              <a:rPr lang="ru-RU" sz="36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36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</a:br>
            <a:r>
              <a:rPr lang="ru-RU" sz="36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«Как отразить любовь к тому, что дорого и близко, с чем сроднилось сердце и душа,  без чего жизнь не в радость – родной земле, отчему дому</a:t>
            </a:r>
            <a:r>
              <a:rPr lang="ru-RU" sz="36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…»</a:t>
            </a:r>
            <a:br>
              <a:rPr lang="ru-RU" sz="36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</a:br>
            <a:endParaRPr lang="ru-RU" sz="3600" i="1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4681270">
            <a:off x="12763" y="-256507"/>
            <a:ext cx="2667344" cy="291723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0648"/>
            <a:ext cx="7848872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7" name="Прямая со стрелкой 6"/>
          <p:cNvCxnSpPr/>
          <p:nvPr/>
        </p:nvCxnSpPr>
        <p:spPr>
          <a:xfrm flipH="1" flipV="1">
            <a:off x="3635896" y="1916832"/>
            <a:ext cx="432048" cy="2880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3203848" y="1700808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071538" y="5589240"/>
            <a:ext cx="6929486" cy="9989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/>
              <a:t>Вершина Бокового Кавказского хребта 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Пик Пушкина – 5100 м</a:t>
            </a:r>
            <a:endParaRPr lang="ru-RU" b="1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57356" y="5733256"/>
            <a:ext cx="5572164" cy="936104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На границе с Грузией </a:t>
            </a:r>
            <a:br>
              <a:rPr lang="ru-RU" b="1" i="1" dirty="0" smtClean="0"/>
            </a:br>
            <a:r>
              <a:rPr lang="ru-RU" b="1" i="1" dirty="0" err="1" smtClean="0"/>
              <a:t>Шхара</a:t>
            </a:r>
            <a:r>
              <a:rPr lang="ru-RU" b="1" i="1" dirty="0" smtClean="0"/>
              <a:t> – 5068 м</a:t>
            </a:r>
            <a:endParaRPr lang="ru-RU" b="1" i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352928" cy="54447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5572140"/>
            <a:ext cx="8229600" cy="1097220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/>
              <a:t>Вершина Главного Кавказского хребта</a:t>
            </a:r>
            <a:r>
              <a:rPr lang="ru-RU" sz="2000" b="1" i="1" dirty="0" smtClean="0"/>
              <a:t/>
            </a:r>
            <a:br>
              <a:rPr lang="ru-RU" sz="2000" b="1" i="1" dirty="0" smtClean="0"/>
            </a:br>
            <a:r>
              <a:rPr lang="ru-RU" sz="2800" b="1" i="1" dirty="0" err="1" smtClean="0"/>
              <a:t>Джангитау</a:t>
            </a:r>
            <a:r>
              <a:rPr lang="ru-RU" sz="2800" b="1" i="1" dirty="0" smtClean="0"/>
              <a:t> – 5058 м</a:t>
            </a:r>
            <a:endParaRPr lang="ru-RU" sz="2000" b="1" i="1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171953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5733256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В районе </a:t>
            </a:r>
            <a:r>
              <a:rPr lang="ru-RU" b="1" i="1" dirty="0" err="1" smtClean="0"/>
              <a:t>Безенгийского</a:t>
            </a:r>
            <a:r>
              <a:rPr lang="ru-RU" b="1" i="1" dirty="0" smtClean="0"/>
              <a:t> ущелья</a:t>
            </a:r>
            <a:br>
              <a:rPr lang="ru-RU" b="1" i="1" dirty="0" smtClean="0"/>
            </a:br>
            <a:r>
              <a:rPr lang="ru-RU" b="1" i="1" dirty="0" err="1" smtClean="0"/>
              <a:t>Мижирги</a:t>
            </a:r>
            <a:r>
              <a:rPr lang="ru-RU" b="1" i="1" dirty="0" smtClean="0"/>
              <a:t> – 5025 м </a:t>
            </a:r>
            <a:endParaRPr lang="ru-RU" b="1" i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352928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Mariana\Desktop\Новая папка (2)\natsionalny_park_prielbrusj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280920" cy="547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5715000"/>
            <a:ext cx="8229600" cy="882352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Национальный парк </a:t>
            </a:r>
            <a:r>
              <a:rPr lang="ru-RU" b="1" i="1" dirty="0" err="1" smtClean="0"/>
              <a:t>Приэльбрусье</a:t>
            </a:r>
            <a:endParaRPr lang="ru-RU" b="1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Users\Mariana\Desktop\Новая папка (2)\bluelakes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66"/>
            <a:ext cx="5339703" cy="3452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4500570"/>
            <a:ext cx="2960878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Голубое озеро</a:t>
            </a:r>
            <a:endParaRPr lang="ru-RU" b="1" i="1" dirty="0"/>
          </a:p>
        </p:txBody>
      </p:sp>
      <p:pic>
        <p:nvPicPr>
          <p:cNvPr id="5" name="Picture 2" descr="D:\Users\Mariana\Desktop\Новая папка (2)\bluelakes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3071810"/>
            <a:ext cx="4819976" cy="3431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D:\Users\Mariana\Desktop\Новая папка (2)\7_vodopad_gedmish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4572032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4929198"/>
            <a:ext cx="3175762" cy="1000132"/>
          </a:xfrm>
        </p:spPr>
        <p:txBody>
          <a:bodyPr/>
          <a:lstStyle/>
          <a:p>
            <a:r>
              <a:rPr lang="ru-RU" b="1" i="1" dirty="0" smtClean="0"/>
              <a:t>Водопады </a:t>
            </a:r>
            <a:endParaRPr lang="ru-RU" b="1" i="1" dirty="0"/>
          </a:p>
        </p:txBody>
      </p:sp>
      <p:pic>
        <p:nvPicPr>
          <p:cNvPr id="4" name="Picture 2" descr="D:\Users\Mariana\Desktop\Новая папка (2)\chegemskie-vodopadyi5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285984" y="1643050"/>
            <a:ext cx="4357718" cy="35328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D:\Users\Mariana\Desktop\Новая папка (2)\p041_1_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3546772"/>
            <a:ext cx="4402428" cy="3311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0232" y="1500174"/>
            <a:ext cx="6643734" cy="2000264"/>
          </a:xfrm>
        </p:spPr>
        <p:txBody>
          <a:bodyPr>
            <a:normAutofit/>
          </a:bodyPr>
          <a:lstStyle/>
          <a:p>
            <a:pPr algn="ctr"/>
            <a: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Люблю тебя </a:t>
            </a:r>
            <a:b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</a:br>
            <a: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моя Кабардино- Балкария</a:t>
            </a:r>
            <a:endParaRPr lang="ru-RU" sz="3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4681270">
            <a:off x="184906" y="-510439"/>
            <a:ext cx="4938417" cy="54010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52170">
            <a:off x="4006874" y="1708023"/>
            <a:ext cx="4692059" cy="58209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458203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arhivurokov.ru/videouroki/html/2017/04/12/v_58ee8ecabe23a/99686774_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88640"/>
            <a:ext cx="3384376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043608" y="2708920"/>
            <a:ext cx="78488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КАБАРДИ́НО-БАЛКА́РИЯ  (Кабардино-Балкарская Республика), субъект Российской Федерации. Расположена на юге Европейской части России, в центральной части Северного Кавказа. Входит в </a:t>
            </a:r>
            <a:r>
              <a:rPr lang="ru-RU" sz="1600" dirty="0" err="1" smtClean="0"/>
              <a:t>Северо-Кавказский</a:t>
            </a:r>
            <a:r>
              <a:rPr lang="ru-RU" sz="1600" dirty="0" smtClean="0"/>
              <a:t> федеральный округ. Площадь 12,5 тыс. км 2 . Население 868,2 тыс. человек. Государственными языками Кабардино-Балкарской Республики на всей её территории являются  </a:t>
            </a:r>
            <a:r>
              <a:rPr lang="ru-RU" sz="1600" u="sng" dirty="0" smtClean="0"/>
              <a:t>кабардинский</a:t>
            </a:r>
            <a:r>
              <a:rPr lang="ru-RU" sz="1600" dirty="0" smtClean="0"/>
              <a:t>,</a:t>
            </a:r>
            <a:r>
              <a:rPr lang="ru-RU" sz="1600" dirty="0" smtClean="0"/>
              <a:t>  </a:t>
            </a:r>
            <a:r>
              <a:rPr lang="ru-RU" sz="1600" u="sng" dirty="0" smtClean="0"/>
              <a:t>балкарский</a:t>
            </a:r>
            <a:r>
              <a:rPr lang="ru-RU" sz="1600" dirty="0" smtClean="0"/>
              <a:t>  и  </a:t>
            </a:r>
            <a:r>
              <a:rPr lang="ru-RU" sz="1600" u="sng" dirty="0" smtClean="0"/>
              <a:t>русский</a:t>
            </a:r>
            <a:r>
              <a:rPr lang="ru-RU" sz="1600" dirty="0" smtClean="0"/>
              <a:t>  языки. </a:t>
            </a:r>
          </a:p>
          <a:p>
            <a:pPr algn="ctr"/>
            <a:r>
              <a:rPr lang="ru-RU" sz="1600" dirty="0" smtClean="0"/>
              <a:t>Граничит с  </a:t>
            </a:r>
            <a:r>
              <a:rPr lang="ru-RU" sz="1600" u="sng" dirty="0" smtClean="0"/>
              <a:t>Карачаево-Черкесией</a:t>
            </a:r>
            <a:r>
              <a:rPr lang="ru-RU" sz="1600" dirty="0" smtClean="0"/>
              <a:t>  на западе,  </a:t>
            </a:r>
            <a:r>
              <a:rPr lang="ru-RU" sz="1600" u="sng" dirty="0" smtClean="0"/>
              <a:t>Ставропольским краем</a:t>
            </a:r>
            <a:r>
              <a:rPr lang="ru-RU" sz="1600" dirty="0" smtClean="0"/>
              <a:t>  на севере, с  </a:t>
            </a:r>
            <a:r>
              <a:rPr lang="ru-RU" sz="1600" u="sng" dirty="0" smtClean="0"/>
              <a:t>Республикой Северная Осетия-Алания</a:t>
            </a:r>
            <a:r>
              <a:rPr lang="ru-RU" sz="1600" dirty="0" smtClean="0"/>
              <a:t>  на востоке и юго-востоке и с  </a:t>
            </a:r>
            <a:r>
              <a:rPr lang="ru-RU" sz="1600" u="sng" dirty="0" smtClean="0"/>
              <a:t>Грузией</a:t>
            </a:r>
            <a:r>
              <a:rPr lang="ru-RU" sz="1600" dirty="0" smtClean="0"/>
              <a:t>  на юге. </a:t>
            </a:r>
          </a:p>
          <a:p>
            <a:pPr algn="ctr"/>
            <a:r>
              <a:rPr lang="ru-RU" sz="1600" dirty="0" smtClean="0"/>
              <a:t>Образована как  </a:t>
            </a:r>
            <a:r>
              <a:rPr lang="ru-RU" sz="1600" u="sng" dirty="0" smtClean="0"/>
              <a:t>Кабардинская автономная область</a:t>
            </a:r>
            <a:r>
              <a:rPr lang="ru-RU" sz="1600" dirty="0" smtClean="0"/>
              <a:t>  1 сентября  </a:t>
            </a:r>
            <a:r>
              <a:rPr lang="ru-RU" sz="1600" u="sng" dirty="0" smtClean="0"/>
              <a:t>1921 года</a:t>
            </a:r>
            <a:r>
              <a:rPr lang="ru-RU" sz="1600" dirty="0" smtClean="0"/>
              <a:t> . С 16 января  </a:t>
            </a:r>
            <a:r>
              <a:rPr lang="ru-RU" sz="1600" u="sng" dirty="0" smtClean="0"/>
              <a:t>1922 года</a:t>
            </a:r>
            <a:r>
              <a:rPr lang="ru-RU" sz="1600" dirty="0" smtClean="0"/>
              <a:t>   </a:t>
            </a:r>
            <a:r>
              <a:rPr lang="ru-RU" sz="1600" u="sng" dirty="0" smtClean="0"/>
              <a:t>Кабардино-Балкарская автономная область</a:t>
            </a:r>
            <a:r>
              <a:rPr lang="ru-RU" sz="1600" dirty="0" smtClean="0"/>
              <a:t> . 5 декабря  </a:t>
            </a:r>
            <a:r>
              <a:rPr lang="ru-RU" sz="1600" u="sng" dirty="0" smtClean="0"/>
              <a:t>1936 года</a:t>
            </a:r>
            <a:r>
              <a:rPr lang="ru-RU" sz="1600" dirty="0" smtClean="0"/>
              <a:t>  преобразована в  </a:t>
            </a:r>
            <a:r>
              <a:rPr lang="ru-RU" sz="1600" u="sng" dirty="0" smtClean="0"/>
              <a:t>Кабардино-Балкарскую АССР</a:t>
            </a:r>
            <a:r>
              <a:rPr lang="ru-RU" sz="1600" dirty="0" smtClean="0"/>
              <a:t> . С 1992 года — Кабардино-Балкарская Республика. </a:t>
            </a:r>
          </a:p>
          <a:p>
            <a:pPr algn="ctr"/>
            <a:r>
              <a:rPr lang="ru-RU" sz="1600" dirty="0" smtClean="0"/>
              <a:t>Столица – г. Нальчик. Муниципальное устройство (2018): 3 городских округа (города республиканского значения Баксан, Нальчик и Прохладный), 10 муниципальных районов, в составе которых 7 городских и 112 сельских поселений. </a:t>
            </a:r>
            <a:endParaRPr lang="ru-RU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arhivurokov.ru/videouroki/html/2017/04/12/v_58ee8ecabe23a/99686774_6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908720"/>
            <a:ext cx="6624736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5435600" y="4868863"/>
            <a:ext cx="35290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b="1" smtClean="0">
              <a:solidFill>
                <a:srgbClr val="FFFFFF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4067944" y="1449358"/>
            <a:ext cx="4895528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/>
              <a:t>В 1557 году кабардинцы первыми из кавказских народов </a:t>
            </a:r>
            <a:r>
              <a:rPr lang="ru-RU" b="1" dirty="0" smtClean="0"/>
              <a:t> добровольно присоединились  к  России.</a:t>
            </a:r>
            <a:r>
              <a:rPr lang="ru-RU" sz="3600" b="1" dirty="0" smtClean="0"/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/>
              <a:t>Раздробленная </a:t>
            </a:r>
            <a:r>
              <a:rPr lang="ru-RU" b="1" dirty="0" smtClean="0"/>
              <a:t>на ряд княжеств, ослабленная в долгой борьбе с врагами </a:t>
            </a:r>
            <a:r>
              <a:rPr lang="ru-RU" b="1" dirty="0" err="1" smtClean="0"/>
              <a:t>Кабарда</a:t>
            </a:r>
            <a:r>
              <a:rPr lang="ru-RU" b="1" dirty="0" smtClean="0"/>
              <a:t> с трудом оборонялась от захватчиков.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/>
              <a:t>Чтобы спасти свою родину от турецко-крымского порабощения, кабардинский князь Темрюк </a:t>
            </a:r>
            <a:r>
              <a:rPr lang="ru-RU" b="1" dirty="0" err="1" smtClean="0"/>
              <a:t>Идаров</a:t>
            </a:r>
            <a:r>
              <a:rPr lang="ru-RU" b="1" dirty="0" smtClean="0"/>
              <a:t> послал в Москву, к русскому царю Ивану Грозному,  послов с просьбой принять кабардинцев в подданство России и защитить их от внешней опасности</a:t>
            </a:r>
            <a:r>
              <a:rPr lang="ru-RU" b="1" dirty="0" smtClean="0"/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 </a:t>
            </a:r>
            <a:endParaRPr lang="ru-RU" dirty="0" smtClean="0"/>
          </a:p>
        </p:txBody>
      </p:sp>
      <p:pic>
        <p:nvPicPr>
          <p:cNvPr id="19461" name="Picture 5" descr="1265722920_z3-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196752"/>
            <a:ext cx="2430589" cy="466764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547664" y="332657"/>
            <a:ext cx="7128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СТРАНИЦЫ     ИСТОРИИ</a:t>
            </a:r>
            <a:endParaRPr lang="ru-RU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5435600" y="4868863"/>
            <a:ext cx="35290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endParaRPr lang="ru-RU" b="1">
              <a:solidFill>
                <a:schemeClr val="bg1"/>
              </a:solidFill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4427538" y="2974975"/>
            <a:ext cx="45354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>
              <a:solidFill>
                <a:schemeClr val="bg1"/>
              </a:solidFill>
            </a:endParaRPr>
          </a:p>
          <a:p>
            <a:pPr eaLnBrk="0" hangingPunct="0"/>
            <a:endParaRPr lang="ru-RU">
              <a:solidFill>
                <a:schemeClr val="bg1"/>
              </a:solidFill>
            </a:endParaRP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5148064" y="2204864"/>
            <a:ext cx="3671888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ru-RU" b="1" dirty="0"/>
              <a:t>В 1957 году в Нальчике был сооружен монумент в честь 400-летия добровольного вхождения </a:t>
            </a:r>
            <a:r>
              <a:rPr lang="ru-RU" b="1" dirty="0" err="1"/>
              <a:t>Кабарды</a:t>
            </a:r>
            <a:r>
              <a:rPr lang="ru-RU" b="1" dirty="0"/>
              <a:t> в состав России (в народе называется памятником Марии).</a:t>
            </a:r>
          </a:p>
          <a:p>
            <a:pPr eaLnBrk="0" hangingPunct="0"/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Столичные скульпторы и архитекторы, работавшие над подарком к юбилею, изобразили горянку со свитком в руке, в котором прописан договор о вечном союзе с Россией.</a:t>
            </a:r>
          </a:p>
        </p:txBody>
      </p:sp>
      <p:pic>
        <p:nvPicPr>
          <p:cNvPr id="21510" name="Picture 6" descr="image0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0"/>
            <a:ext cx="3933825" cy="58086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5435600" y="4868863"/>
            <a:ext cx="35290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endParaRPr lang="ru-RU" b="1">
              <a:solidFill>
                <a:schemeClr val="bg1"/>
              </a:solidFill>
            </a:endParaRPr>
          </a:p>
        </p:txBody>
      </p:sp>
      <p:sp>
        <p:nvSpPr>
          <p:cNvPr id="20483" name="Rectangle 7"/>
          <p:cNvSpPr>
            <a:spLocks noChangeArrowheads="1"/>
          </p:cNvSpPr>
          <p:nvPr/>
        </p:nvSpPr>
        <p:spPr bwMode="auto">
          <a:xfrm>
            <a:off x="395288" y="6215063"/>
            <a:ext cx="4176712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i="1">
                <a:solidFill>
                  <a:schemeClr val="bg1"/>
                </a:solidFill>
              </a:rPr>
              <a:t>А.Левченков «Мария Темрюковна»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4427538" y="2974975"/>
            <a:ext cx="45354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>
              <a:solidFill>
                <a:schemeClr val="bg1"/>
              </a:solidFill>
            </a:endParaRPr>
          </a:p>
          <a:p>
            <a:pPr eaLnBrk="0" hangingPunct="0"/>
            <a:endParaRPr lang="ru-RU">
              <a:solidFill>
                <a:schemeClr val="bg1"/>
              </a:solidFill>
            </a:endParaRPr>
          </a:p>
        </p:txBody>
      </p:sp>
      <p:pic>
        <p:nvPicPr>
          <p:cNvPr id="20485" name="Picture 5" descr="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7607" y="404664"/>
            <a:ext cx="3540417" cy="528334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5146675" y="1988840"/>
            <a:ext cx="3817813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b="1" dirty="0"/>
              <a:t>Стремясь упрочить связи с </a:t>
            </a:r>
            <a:r>
              <a:rPr lang="ru-RU" b="1" dirty="0" err="1"/>
              <a:t>Кабардой</a:t>
            </a:r>
            <a:r>
              <a:rPr lang="ru-RU" b="1" dirty="0"/>
              <a:t>, Иван Грозный в 1561 году женился на дочери Темрюка — </a:t>
            </a:r>
            <a:r>
              <a:rPr lang="ru-RU" b="1" dirty="0" err="1"/>
              <a:t>Гуашаней</a:t>
            </a:r>
            <a:r>
              <a:rPr lang="ru-RU" b="1" dirty="0"/>
              <a:t>, названной после крещения Марией.</a:t>
            </a:r>
          </a:p>
          <a:p>
            <a:pPr algn="ctr" eaLnBrk="0" hangingPunct="0"/>
            <a:r>
              <a:rPr lang="ru-RU" b="1" dirty="0" smtClean="0"/>
              <a:t>С </a:t>
            </a:r>
            <a:r>
              <a:rPr lang="ru-RU" b="1" dirty="0"/>
              <a:t>этого времени расширяются дружественные связи между русским и кабардинским народами, начинается их экономическое, политическое и культурное сближение.</a:t>
            </a:r>
          </a:p>
          <a:p>
            <a:pPr algn="ctr" eaLnBrk="0" hangingPunct="0"/>
            <a:r>
              <a:rPr lang="ru-RU" b="1" dirty="0" smtClean="0"/>
              <a:t> </a:t>
            </a:r>
            <a:r>
              <a:rPr lang="ru-RU" b="1" dirty="0"/>
              <a:t>Балкария вошла в состав России в 1827 году.</a:t>
            </a:r>
          </a:p>
          <a:p>
            <a:pPr eaLnBrk="0" hangingPunct="0"/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18388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ФЛАГ  РЕСПУБЛИКИ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38d7eac34ed4 флаг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340768"/>
            <a:ext cx="6286544" cy="4500594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/>
              <a:t>ГЕРБ КБР</a:t>
            </a:r>
            <a:endParaRPr lang="ru-RU" sz="5400" dirty="0"/>
          </a:p>
        </p:txBody>
      </p:sp>
      <p:pic>
        <p:nvPicPr>
          <p:cNvPr id="4" name="Содержимое 3" descr="350x400 герб кбр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17900" y="1943100"/>
            <a:ext cx="3333750" cy="3810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192</TotalTime>
  <Words>264</Words>
  <Application>Microsoft Office PowerPoint</Application>
  <PresentationFormat>Экран (4:3)</PresentationFormat>
  <Paragraphs>42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Солнцестояние</vt:lpstr>
      <vt:lpstr>МоЯ  Кабардино-Балкария</vt:lpstr>
      <vt:lpstr>  «Как отразить любовь к тому, что дорого и близко, с чем сроднилось сердце и душа,  без чего жизнь не в радость – родной земле, отчему дому…» </vt:lpstr>
      <vt:lpstr>Слайд 3</vt:lpstr>
      <vt:lpstr>Слайд 4</vt:lpstr>
      <vt:lpstr>Слайд 5</vt:lpstr>
      <vt:lpstr>Слайд 6</vt:lpstr>
      <vt:lpstr>Слайд 7</vt:lpstr>
      <vt:lpstr>ФЛАГ  РЕСПУБЛИКИ </vt:lpstr>
      <vt:lpstr>ГЕРБ КБР</vt:lpstr>
      <vt:lpstr>Гимн КБР</vt:lpstr>
      <vt:lpstr> Президент КБР – Коков Казбек  Валерьевич  </vt:lpstr>
      <vt:lpstr>Слайд 12</vt:lpstr>
      <vt:lpstr>Слайд 13</vt:lpstr>
      <vt:lpstr>Горжусь множеством прекрасных и неповторимых мест нашей республики </vt:lpstr>
      <vt:lpstr>Горы дивной красоты Эльбрус сказка и мечты </vt:lpstr>
      <vt:lpstr>Слайд 16</vt:lpstr>
      <vt:lpstr>Гора Эльбрус – 5642 м </vt:lpstr>
      <vt:lpstr>Боковой хребет Большого Кавказа Дыхтау – 5204 м</vt:lpstr>
      <vt:lpstr>На границе Безенги и Балкарии Коштантау – 5152 м</vt:lpstr>
      <vt:lpstr>Вершина Бокового Кавказского хребта  Пик Пушкина – 5100 м</vt:lpstr>
      <vt:lpstr>На границе с Грузией  Шхара – 5068 м</vt:lpstr>
      <vt:lpstr>Вершина Главного Кавказского хребта Джангитау – 5058 м</vt:lpstr>
      <vt:lpstr>В районе Безенгийского ущелья Мижирги – 5025 м </vt:lpstr>
      <vt:lpstr>Национальный парк Приэльбрусье</vt:lpstr>
      <vt:lpstr>Голубое озеро</vt:lpstr>
      <vt:lpstr>Водопады </vt:lpstr>
      <vt:lpstr>Люблю тебя  моя Кабардино- Балкария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2016-03-30T14:07:23Z</dcterms:created>
  <dcterms:modified xsi:type="dcterms:W3CDTF">2021-08-24T07:00:14Z</dcterms:modified>
</cp:coreProperties>
</file>